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8" r:id="rId2"/>
    <p:sldId id="293" r:id="rId3"/>
    <p:sldId id="259"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1" r:id="rId20"/>
    <p:sldId id="290" r:id="rId21"/>
    <p:sldId id="292" r:id="rId22"/>
    <p:sldId id="27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2A9D"/>
    <a:srgbClr val="97E519"/>
    <a:srgbClr val="74EC0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84014" autoAdjust="0"/>
  </p:normalViewPr>
  <p:slideViewPr>
    <p:cSldViewPr>
      <p:cViewPr varScale="1">
        <p:scale>
          <a:sx n="107" d="100"/>
          <a:sy n="107" d="100"/>
        </p:scale>
        <p:origin x="-84" y="-14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56" d="100"/>
          <a:sy n="56" d="100"/>
        </p:scale>
        <p:origin x="-2886"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4"/>
  <c:chart>
    <c:plotArea>
      <c:layout/>
      <c:barChart>
        <c:barDir val="col"/>
        <c:grouping val="clustered"/>
        <c:ser>
          <c:idx val="0"/>
          <c:order val="0"/>
          <c:tx>
            <c:strRef>
              <c:f>Sheet1!$B$1</c:f>
              <c:strCache>
                <c:ptCount val="1"/>
                <c:pt idx="0">
                  <c:v>Series 1</c:v>
                </c:pt>
              </c:strCache>
            </c:strRef>
          </c:tx>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axId val="70937600"/>
        <c:axId val="70955776"/>
      </c:barChart>
      <c:catAx>
        <c:axId val="70937600"/>
        <c:scaling>
          <c:orientation val="minMax"/>
        </c:scaling>
        <c:axPos val="b"/>
        <c:tickLblPos val="nextTo"/>
        <c:crossAx val="70955776"/>
        <c:crosses val="autoZero"/>
        <c:auto val="1"/>
        <c:lblAlgn val="ctr"/>
        <c:lblOffset val="100"/>
      </c:catAx>
      <c:valAx>
        <c:axId val="70955776"/>
        <c:scaling>
          <c:orientation val="minMax"/>
        </c:scaling>
        <c:axPos val="l"/>
        <c:majorGridlines/>
        <c:numFmt formatCode="General" sourceLinked="1"/>
        <c:tickLblPos val="nextTo"/>
        <c:crossAx val="70937600"/>
        <c:crosses val="autoZero"/>
        <c:crossBetween val="between"/>
      </c:valAx>
    </c:plotArea>
    <c:legend>
      <c:legendPos val="r"/>
    </c:legend>
    <c:plotVisOnly val="1"/>
    <c:dispBlanksAs val="gap"/>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7548DA-403E-4557-89CB-5A41E126D27D}" type="doc">
      <dgm:prSet loTypeId="urn:microsoft.com/office/officeart/2005/8/layout/vProcess5" loCatId="process" qsTypeId="urn:microsoft.com/office/officeart/2005/8/quickstyle/simple1" qsCatId="simple" csTypeId="urn:microsoft.com/office/officeart/2005/8/colors/accent3_2" csCatId="accent3" phldr="1"/>
      <dgm:spPr/>
      <dgm:t>
        <a:bodyPr/>
        <a:lstStyle/>
        <a:p>
          <a:endParaRPr lang="en-US"/>
        </a:p>
      </dgm:t>
    </dgm:pt>
    <dgm:pt modelId="{17BCF81A-8887-48EC-82D2-4A0E20D35796}">
      <dgm:prSet phldrT="[Text]"/>
      <dgm:spPr>
        <a:solidFill>
          <a:srgbClr val="97E519"/>
        </a:solidFill>
        <a:ln>
          <a:noFill/>
        </a:ln>
      </dgm:spPr>
      <dgm:t>
        <a:bodyPr/>
        <a:lstStyle/>
        <a:p>
          <a:pPr algn="ctr"/>
          <a:r>
            <a:rPr lang="en-US" dirty="0" smtClean="0"/>
            <a:t>Money Management</a:t>
          </a:r>
          <a:endParaRPr lang="en-US" dirty="0"/>
        </a:p>
      </dgm:t>
    </dgm:pt>
    <dgm:pt modelId="{75CAB3E8-5E89-4354-93FB-DBD4DF9548AC}" type="parTrans" cxnId="{F058C394-5E14-4CD0-BBF8-82C817F90274}">
      <dgm:prSet/>
      <dgm:spPr/>
      <dgm:t>
        <a:bodyPr/>
        <a:lstStyle/>
        <a:p>
          <a:endParaRPr lang="en-US"/>
        </a:p>
      </dgm:t>
    </dgm:pt>
    <dgm:pt modelId="{69C53E73-265F-4AF6-9961-97185BA2FA6C}" type="sibTrans" cxnId="{F058C394-5E14-4CD0-BBF8-82C817F90274}">
      <dgm:prSet/>
      <dgm:spPr>
        <a:ln>
          <a:noFill/>
        </a:ln>
      </dgm:spPr>
      <dgm:t>
        <a:bodyPr/>
        <a:lstStyle/>
        <a:p>
          <a:endParaRPr lang="en-US" dirty="0"/>
        </a:p>
      </dgm:t>
    </dgm:pt>
    <dgm:pt modelId="{D063BBEE-9CDF-4A77-9BC0-D10EA0683E5C}">
      <dgm:prSet phldrT="[Text]" phldr="1"/>
      <dgm:spPr/>
      <dgm:t>
        <a:bodyPr/>
        <a:lstStyle/>
        <a:p>
          <a:endParaRPr lang="en-US" dirty="0"/>
        </a:p>
      </dgm:t>
    </dgm:pt>
    <dgm:pt modelId="{4C43117D-82A7-4BA9-8DE5-9DBBA407C4F6}" type="parTrans" cxnId="{46C556E9-930A-4AD8-8E76-B12648356446}">
      <dgm:prSet/>
      <dgm:spPr/>
      <dgm:t>
        <a:bodyPr/>
        <a:lstStyle/>
        <a:p>
          <a:endParaRPr lang="en-US"/>
        </a:p>
      </dgm:t>
    </dgm:pt>
    <dgm:pt modelId="{ECE1976F-81E7-494C-9766-0AE1522FCD3B}" type="sibTrans" cxnId="{46C556E9-930A-4AD8-8E76-B12648356446}">
      <dgm:prSet/>
      <dgm:spPr/>
      <dgm:t>
        <a:bodyPr/>
        <a:lstStyle/>
        <a:p>
          <a:endParaRPr lang="en-US"/>
        </a:p>
      </dgm:t>
    </dgm:pt>
    <dgm:pt modelId="{FAAE1F0D-954A-4786-91E4-BD03EECB0764}">
      <dgm:prSet phldrT="[Text]" phldr="1"/>
      <dgm:spPr/>
      <dgm:t>
        <a:bodyPr/>
        <a:lstStyle/>
        <a:p>
          <a:endParaRPr lang="en-US" dirty="0"/>
        </a:p>
      </dgm:t>
    </dgm:pt>
    <dgm:pt modelId="{72097E3C-E408-4E8A-98BF-2851E6805C0F}" type="parTrans" cxnId="{26CBC1D8-7E9C-44B4-8541-3B54CEE78703}">
      <dgm:prSet/>
      <dgm:spPr/>
      <dgm:t>
        <a:bodyPr/>
        <a:lstStyle/>
        <a:p>
          <a:endParaRPr lang="en-US"/>
        </a:p>
      </dgm:t>
    </dgm:pt>
    <dgm:pt modelId="{DEC639F9-FCE7-4821-9FC3-1D2A04E67A60}" type="sibTrans" cxnId="{26CBC1D8-7E9C-44B4-8541-3B54CEE78703}">
      <dgm:prSet/>
      <dgm:spPr/>
      <dgm:t>
        <a:bodyPr/>
        <a:lstStyle/>
        <a:p>
          <a:endParaRPr lang="en-US"/>
        </a:p>
      </dgm:t>
    </dgm:pt>
    <dgm:pt modelId="{35E50CC7-0092-42D5-8416-B2CAC722A591}">
      <dgm:prSet/>
      <dgm:spPr>
        <a:solidFill>
          <a:srgbClr val="97E519"/>
        </a:solidFill>
        <a:ln>
          <a:noFill/>
        </a:ln>
      </dgm:spPr>
      <dgm:t>
        <a:bodyPr/>
        <a:lstStyle/>
        <a:p>
          <a:pPr algn="ctr"/>
          <a:r>
            <a:rPr lang="en-US" dirty="0" smtClean="0"/>
            <a:t>Debt Management</a:t>
          </a:r>
          <a:endParaRPr lang="en-US" dirty="0"/>
        </a:p>
      </dgm:t>
    </dgm:pt>
    <dgm:pt modelId="{7FB07221-5464-40F6-A679-3075934B5313}" type="parTrans" cxnId="{909619A2-80DA-4D66-83A8-576E2935A16B}">
      <dgm:prSet/>
      <dgm:spPr/>
      <dgm:t>
        <a:bodyPr/>
        <a:lstStyle/>
        <a:p>
          <a:endParaRPr lang="en-US"/>
        </a:p>
      </dgm:t>
    </dgm:pt>
    <dgm:pt modelId="{5B652BF9-22B2-4252-8D2F-DAD62AC29171}" type="sibTrans" cxnId="{909619A2-80DA-4D66-83A8-576E2935A16B}">
      <dgm:prSet/>
      <dgm:spPr>
        <a:ln>
          <a:noFill/>
        </a:ln>
      </dgm:spPr>
      <dgm:t>
        <a:bodyPr/>
        <a:lstStyle/>
        <a:p>
          <a:endParaRPr lang="en-US" dirty="0"/>
        </a:p>
      </dgm:t>
    </dgm:pt>
    <dgm:pt modelId="{BF7EF3EE-5570-49F6-9D3D-03D6942C4902}">
      <dgm:prSet/>
      <dgm:spPr>
        <a:solidFill>
          <a:srgbClr val="97E519"/>
        </a:solidFill>
        <a:ln>
          <a:noFill/>
        </a:ln>
      </dgm:spPr>
      <dgm:t>
        <a:bodyPr/>
        <a:lstStyle/>
        <a:p>
          <a:pPr algn="ctr"/>
          <a:r>
            <a:rPr lang="en-US" dirty="0" smtClean="0"/>
            <a:t>Emergency Savings</a:t>
          </a:r>
          <a:endParaRPr lang="en-US" dirty="0"/>
        </a:p>
      </dgm:t>
    </dgm:pt>
    <dgm:pt modelId="{5F34F100-F273-4186-AFE7-A022EE0DCE0F}" type="parTrans" cxnId="{E9FA0969-E1C0-4C9E-99EB-0B4A623FE664}">
      <dgm:prSet/>
      <dgm:spPr/>
      <dgm:t>
        <a:bodyPr/>
        <a:lstStyle/>
        <a:p>
          <a:endParaRPr lang="en-US"/>
        </a:p>
      </dgm:t>
    </dgm:pt>
    <dgm:pt modelId="{D257624A-CC8A-48CE-BFCA-70731E6F9DF6}" type="sibTrans" cxnId="{E9FA0969-E1C0-4C9E-99EB-0B4A623FE664}">
      <dgm:prSet/>
      <dgm:spPr>
        <a:ln>
          <a:noFill/>
        </a:ln>
      </dgm:spPr>
      <dgm:t>
        <a:bodyPr/>
        <a:lstStyle/>
        <a:p>
          <a:endParaRPr lang="en-US" dirty="0"/>
        </a:p>
      </dgm:t>
    </dgm:pt>
    <dgm:pt modelId="{BCC378E4-C03E-4639-8323-EB7D8A26561A}">
      <dgm:prSet/>
      <dgm:spPr>
        <a:solidFill>
          <a:srgbClr val="97E519"/>
        </a:solidFill>
        <a:ln>
          <a:noFill/>
        </a:ln>
      </dgm:spPr>
      <dgm:t>
        <a:bodyPr/>
        <a:lstStyle/>
        <a:p>
          <a:pPr algn="ctr"/>
          <a:r>
            <a:rPr lang="en-US" dirty="0" smtClean="0"/>
            <a:t>Long-Term Financial Goals</a:t>
          </a:r>
          <a:endParaRPr lang="en-US" dirty="0"/>
        </a:p>
      </dgm:t>
    </dgm:pt>
    <dgm:pt modelId="{065D6300-A89E-41B7-96C1-293073B4AFE0}" type="parTrans" cxnId="{1D120B07-A304-4D51-BB3B-D1EC6B42BE86}">
      <dgm:prSet/>
      <dgm:spPr/>
      <dgm:t>
        <a:bodyPr/>
        <a:lstStyle/>
        <a:p>
          <a:endParaRPr lang="en-US"/>
        </a:p>
      </dgm:t>
    </dgm:pt>
    <dgm:pt modelId="{D658D993-61B8-4B7C-9105-FC4C98779D68}" type="sibTrans" cxnId="{1D120B07-A304-4D51-BB3B-D1EC6B42BE86}">
      <dgm:prSet/>
      <dgm:spPr>
        <a:ln>
          <a:noFill/>
        </a:ln>
      </dgm:spPr>
      <dgm:t>
        <a:bodyPr/>
        <a:lstStyle/>
        <a:p>
          <a:endParaRPr lang="en-US" dirty="0"/>
        </a:p>
      </dgm:t>
    </dgm:pt>
    <dgm:pt modelId="{E8B25D54-7158-46CD-BC67-171D5069F98C}">
      <dgm:prSet/>
      <dgm:spPr>
        <a:solidFill>
          <a:srgbClr val="97E519"/>
        </a:solidFill>
        <a:ln>
          <a:noFill/>
        </a:ln>
      </dgm:spPr>
      <dgm:t>
        <a:bodyPr/>
        <a:lstStyle/>
        <a:p>
          <a:pPr algn="ctr"/>
          <a:r>
            <a:rPr lang="en-US" dirty="0" smtClean="0"/>
            <a:t>Estate Planning</a:t>
          </a:r>
          <a:endParaRPr lang="en-US" dirty="0"/>
        </a:p>
      </dgm:t>
    </dgm:pt>
    <dgm:pt modelId="{24097B0B-1DCF-4515-BBA7-3C4AA07B3B68}" type="parTrans" cxnId="{8E3B35DB-B75C-42A5-9FE3-96E766526651}">
      <dgm:prSet/>
      <dgm:spPr/>
      <dgm:t>
        <a:bodyPr/>
        <a:lstStyle/>
        <a:p>
          <a:endParaRPr lang="en-US"/>
        </a:p>
      </dgm:t>
    </dgm:pt>
    <dgm:pt modelId="{F2C848F1-38BA-41D0-A9EF-2E1D003CAFA5}" type="sibTrans" cxnId="{8E3B35DB-B75C-42A5-9FE3-96E766526651}">
      <dgm:prSet/>
      <dgm:spPr/>
      <dgm:t>
        <a:bodyPr/>
        <a:lstStyle/>
        <a:p>
          <a:endParaRPr lang="en-US"/>
        </a:p>
      </dgm:t>
    </dgm:pt>
    <dgm:pt modelId="{FE1E6DEA-F194-4174-BA11-3A3E85C40B30}">
      <dgm:prSet/>
      <dgm:spPr/>
      <dgm:t>
        <a:bodyPr/>
        <a:lstStyle/>
        <a:p>
          <a:endParaRPr lang="en-US" dirty="0"/>
        </a:p>
      </dgm:t>
    </dgm:pt>
    <dgm:pt modelId="{3F2C70C2-596D-490D-8FA5-4743E472D566}" type="parTrans" cxnId="{50741418-B57B-484F-A98B-5EBFC71A23F2}">
      <dgm:prSet/>
      <dgm:spPr/>
      <dgm:t>
        <a:bodyPr/>
        <a:lstStyle/>
        <a:p>
          <a:endParaRPr lang="en-US"/>
        </a:p>
      </dgm:t>
    </dgm:pt>
    <dgm:pt modelId="{B42908A3-F2D6-432E-B702-340098D5BE24}" type="sibTrans" cxnId="{50741418-B57B-484F-A98B-5EBFC71A23F2}">
      <dgm:prSet/>
      <dgm:spPr/>
      <dgm:t>
        <a:bodyPr/>
        <a:lstStyle/>
        <a:p>
          <a:endParaRPr lang="en-US"/>
        </a:p>
      </dgm:t>
    </dgm:pt>
    <dgm:pt modelId="{480A58BC-516A-4A8A-8922-B0CFD9556F2C}" type="pres">
      <dgm:prSet presAssocID="{467548DA-403E-4557-89CB-5A41E126D27D}" presName="outerComposite" presStyleCnt="0">
        <dgm:presLayoutVars>
          <dgm:chMax val="5"/>
          <dgm:dir/>
          <dgm:resizeHandles val="exact"/>
        </dgm:presLayoutVars>
      </dgm:prSet>
      <dgm:spPr/>
      <dgm:t>
        <a:bodyPr/>
        <a:lstStyle/>
        <a:p>
          <a:endParaRPr lang="en-US"/>
        </a:p>
      </dgm:t>
    </dgm:pt>
    <dgm:pt modelId="{D34D9FD3-818C-4B03-B52B-153291CDBA3E}" type="pres">
      <dgm:prSet presAssocID="{467548DA-403E-4557-89CB-5A41E126D27D}" presName="dummyMaxCanvas" presStyleCnt="0">
        <dgm:presLayoutVars/>
      </dgm:prSet>
      <dgm:spPr/>
    </dgm:pt>
    <dgm:pt modelId="{F489EB45-EAAB-40E7-A482-7AD4A837C378}" type="pres">
      <dgm:prSet presAssocID="{467548DA-403E-4557-89CB-5A41E126D27D}" presName="FiveNodes_1" presStyleLbl="node1" presStyleIdx="0" presStyleCnt="5">
        <dgm:presLayoutVars>
          <dgm:bulletEnabled val="1"/>
        </dgm:presLayoutVars>
      </dgm:prSet>
      <dgm:spPr>
        <a:prstGeom prst="parallelogram">
          <a:avLst/>
        </a:prstGeom>
      </dgm:spPr>
      <dgm:t>
        <a:bodyPr/>
        <a:lstStyle/>
        <a:p>
          <a:endParaRPr lang="en-US"/>
        </a:p>
      </dgm:t>
    </dgm:pt>
    <dgm:pt modelId="{D5028FB7-FDBE-44E4-B176-B0133FD877F8}" type="pres">
      <dgm:prSet presAssocID="{467548DA-403E-4557-89CB-5A41E126D27D}" presName="FiveNodes_2" presStyleLbl="node1" presStyleIdx="1" presStyleCnt="5">
        <dgm:presLayoutVars>
          <dgm:bulletEnabled val="1"/>
        </dgm:presLayoutVars>
      </dgm:prSet>
      <dgm:spPr>
        <a:prstGeom prst="parallelogram">
          <a:avLst/>
        </a:prstGeom>
      </dgm:spPr>
      <dgm:t>
        <a:bodyPr/>
        <a:lstStyle/>
        <a:p>
          <a:endParaRPr lang="en-US"/>
        </a:p>
      </dgm:t>
    </dgm:pt>
    <dgm:pt modelId="{2B6BAE84-6695-4008-AA33-E1C9B3295726}" type="pres">
      <dgm:prSet presAssocID="{467548DA-403E-4557-89CB-5A41E126D27D}" presName="FiveNodes_3" presStyleLbl="node1" presStyleIdx="2" presStyleCnt="5">
        <dgm:presLayoutVars>
          <dgm:bulletEnabled val="1"/>
        </dgm:presLayoutVars>
      </dgm:prSet>
      <dgm:spPr>
        <a:prstGeom prst="parallelogram">
          <a:avLst/>
        </a:prstGeom>
      </dgm:spPr>
      <dgm:t>
        <a:bodyPr/>
        <a:lstStyle/>
        <a:p>
          <a:endParaRPr lang="en-US"/>
        </a:p>
      </dgm:t>
    </dgm:pt>
    <dgm:pt modelId="{6C12CB14-88B0-448E-9EB6-DD10AF61A3A8}" type="pres">
      <dgm:prSet presAssocID="{467548DA-403E-4557-89CB-5A41E126D27D}" presName="FiveNodes_4" presStyleLbl="node1" presStyleIdx="3" presStyleCnt="5">
        <dgm:presLayoutVars>
          <dgm:bulletEnabled val="1"/>
        </dgm:presLayoutVars>
      </dgm:prSet>
      <dgm:spPr>
        <a:prstGeom prst="parallelogram">
          <a:avLst/>
        </a:prstGeom>
      </dgm:spPr>
      <dgm:t>
        <a:bodyPr/>
        <a:lstStyle/>
        <a:p>
          <a:endParaRPr lang="en-US"/>
        </a:p>
      </dgm:t>
    </dgm:pt>
    <dgm:pt modelId="{E720BF6C-693C-44AE-A5FF-B462A02952B2}" type="pres">
      <dgm:prSet presAssocID="{467548DA-403E-4557-89CB-5A41E126D27D}" presName="FiveNodes_5" presStyleLbl="node1" presStyleIdx="4" presStyleCnt="5">
        <dgm:presLayoutVars>
          <dgm:bulletEnabled val="1"/>
        </dgm:presLayoutVars>
      </dgm:prSet>
      <dgm:spPr>
        <a:prstGeom prst="parallelogram">
          <a:avLst/>
        </a:prstGeom>
      </dgm:spPr>
      <dgm:t>
        <a:bodyPr/>
        <a:lstStyle/>
        <a:p>
          <a:endParaRPr lang="en-US"/>
        </a:p>
      </dgm:t>
    </dgm:pt>
    <dgm:pt modelId="{52725AD5-FD35-4804-8125-42BA99960458}" type="pres">
      <dgm:prSet presAssocID="{467548DA-403E-4557-89CB-5A41E126D27D}" presName="FiveConn_1-2" presStyleLbl="fgAccFollowNode1" presStyleIdx="0" presStyleCnt="4">
        <dgm:presLayoutVars>
          <dgm:bulletEnabled val="1"/>
        </dgm:presLayoutVars>
      </dgm:prSet>
      <dgm:spPr/>
      <dgm:t>
        <a:bodyPr/>
        <a:lstStyle/>
        <a:p>
          <a:endParaRPr lang="en-US"/>
        </a:p>
      </dgm:t>
    </dgm:pt>
    <dgm:pt modelId="{D89F9303-D3F9-4229-AE8D-8D5E605FA426}" type="pres">
      <dgm:prSet presAssocID="{467548DA-403E-4557-89CB-5A41E126D27D}" presName="FiveConn_2-3" presStyleLbl="fgAccFollowNode1" presStyleIdx="1" presStyleCnt="4">
        <dgm:presLayoutVars>
          <dgm:bulletEnabled val="1"/>
        </dgm:presLayoutVars>
      </dgm:prSet>
      <dgm:spPr/>
      <dgm:t>
        <a:bodyPr/>
        <a:lstStyle/>
        <a:p>
          <a:endParaRPr lang="en-US"/>
        </a:p>
      </dgm:t>
    </dgm:pt>
    <dgm:pt modelId="{D93F78A8-033D-4B40-B071-724BA1607E83}" type="pres">
      <dgm:prSet presAssocID="{467548DA-403E-4557-89CB-5A41E126D27D}" presName="FiveConn_3-4" presStyleLbl="fgAccFollowNode1" presStyleIdx="2" presStyleCnt="4">
        <dgm:presLayoutVars>
          <dgm:bulletEnabled val="1"/>
        </dgm:presLayoutVars>
      </dgm:prSet>
      <dgm:spPr/>
      <dgm:t>
        <a:bodyPr/>
        <a:lstStyle/>
        <a:p>
          <a:endParaRPr lang="en-US"/>
        </a:p>
      </dgm:t>
    </dgm:pt>
    <dgm:pt modelId="{2FD52203-214A-470B-88CF-83E21846D90B}" type="pres">
      <dgm:prSet presAssocID="{467548DA-403E-4557-89CB-5A41E126D27D}" presName="FiveConn_4-5" presStyleLbl="fgAccFollowNode1" presStyleIdx="3" presStyleCnt="4">
        <dgm:presLayoutVars>
          <dgm:bulletEnabled val="1"/>
        </dgm:presLayoutVars>
      </dgm:prSet>
      <dgm:spPr/>
      <dgm:t>
        <a:bodyPr/>
        <a:lstStyle/>
        <a:p>
          <a:endParaRPr lang="en-US"/>
        </a:p>
      </dgm:t>
    </dgm:pt>
    <dgm:pt modelId="{87B0E43D-AEE4-4706-90DC-F1669B0766C6}" type="pres">
      <dgm:prSet presAssocID="{467548DA-403E-4557-89CB-5A41E126D27D}" presName="FiveNodes_1_text" presStyleLbl="node1" presStyleIdx="4" presStyleCnt="5">
        <dgm:presLayoutVars>
          <dgm:bulletEnabled val="1"/>
        </dgm:presLayoutVars>
      </dgm:prSet>
      <dgm:spPr/>
      <dgm:t>
        <a:bodyPr/>
        <a:lstStyle/>
        <a:p>
          <a:endParaRPr lang="en-US"/>
        </a:p>
      </dgm:t>
    </dgm:pt>
    <dgm:pt modelId="{06F31923-C653-4D44-B91A-C515FACDAF67}" type="pres">
      <dgm:prSet presAssocID="{467548DA-403E-4557-89CB-5A41E126D27D}" presName="FiveNodes_2_text" presStyleLbl="node1" presStyleIdx="4" presStyleCnt="5">
        <dgm:presLayoutVars>
          <dgm:bulletEnabled val="1"/>
        </dgm:presLayoutVars>
      </dgm:prSet>
      <dgm:spPr/>
      <dgm:t>
        <a:bodyPr/>
        <a:lstStyle/>
        <a:p>
          <a:endParaRPr lang="en-US"/>
        </a:p>
      </dgm:t>
    </dgm:pt>
    <dgm:pt modelId="{2CF35FA5-C893-4972-B118-E328EF53634F}" type="pres">
      <dgm:prSet presAssocID="{467548DA-403E-4557-89CB-5A41E126D27D}" presName="FiveNodes_3_text" presStyleLbl="node1" presStyleIdx="4" presStyleCnt="5">
        <dgm:presLayoutVars>
          <dgm:bulletEnabled val="1"/>
        </dgm:presLayoutVars>
      </dgm:prSet>
      <dgm:spPr/>
      <dgm:t>
        <a:bodyPr/>
        <a:lstStyle/>
        <a:p>
          <a:endParaRPr lang="en-US"/>
        </a:p>
      </dgm:t>
    </dgm:pt>
    <dgm:pt modelId="{686AC7D3-E0FF-49A6-97E3-B3F08664B092}" type="pres">
      <dgm:prSet presAssocID="{467548DA-403E-4557-89CB-5A41E126D27D}" presName="FiveNodes_4_text" presStyleLbl="node1" presStyleIdx="4" presStyleCnt="5">
        <dgm:presLayoutVars>
          <dgm:bulletEnabled val="1"/>
        </dgm:presLayoutVars>
      </dgm:prSet>
      <dgm:spPr/>
      <dgm:t>
        <a:bodyPr/>
        <a:lstStyle/>
        <a:p>
          <a:endParaRPr lang="en-US"/>
        </a:p>
      </dgm:t>
    </dgm:pt>
    <dgm:pt modelId="{A0968B19-E51C-462A-B072-6061CE8D7861}" type="pres">
      <dgm:prSet presAssocID="{467548DA-403E-4557-89CB-5A41E126D27D}" presName="FiveNodes_5_text" presStyleLbl="node1" presStyleIdx="4" presStyleCnt="5">
        <dgm:presLayoutVars>
          <dgm:bulletEnabled val="1"/>
        </dgm:presLayoutVars>
      </dgm:prSet>
      <dgm:spPr/>
      <dgm:t>
        <a:bodyPr/>
        <a:lstStyle/>
        <a:p>
          <a:endParaRPr lang="en-US"/>
        </a:p>
      </dgm:t>
    </dgm:pt>
  </dgm:ptLst>
  <dgm:cxnLst>
    <dgm:cxn modelId="{598271BE-39CD-4D3A-B436-508D3BEF89D7}" type="presOf" srcId="{5B652BF9-22B2-4252-8D2F-DAD62AC29171}" destId="{D89F9303-D3F9-4229-AE8D-8D5E605FA426}" srcOrd="0" destOrd="0" presId="urn:microsoft.com/office/officeart/2005/8/layout/vProcess5"/>
    <dgm:cxn modelId="{1D120B07-A304-4D51-BB3B-D1EC6B42BE86}" srcId="{467548DA-403E-4557-89CB-5A41E126D27D}" destId="{BCC378E4-C03E-4639-8323-EB7D8A26561A}" srcOrd="3" destOrd="0" parTransId="{065D6300-A89E-41B7-96C1-293073B4AFE0}" sibTransId="{D658D993-61B8-4B7C-9105-FC4C98779D68}"/>
    <dgm:cxn modelId="{B557000A-1723-4C8C-89EE-829A34440457}" type="presOf" srcId="{69C53E73-265F-4AF6-9961-97185BA2FA6C}" destId="{52725AD5-FD35-4804-8125-42BA99960458}" srcOrd="0" destOrd="0" presId="urn:microsoft.com/office/officeart/2005/8/layout/vProcess5"/>
    <dgm:cxn modelId="{909619A2-80DA-4D66-83A8-576E2935A16B}" srcId="{467548DA-403E-4557-89CB-5A41E126D27D}" destId="{35E50CC7-0092-42D5-8416-B2CAC722A591}" srcOrd="1" destOrd="0" parTransId="{7FB07221-5464-40F6-A679-3075934B5313}" sibTransId="{5B652BF9-22B2-4252-8D2F-DAD62AC29171}"/>
    <dgm:cxn modelId="{82C2ADFB-EBAC-4531-846E-6F0322DC43E8}" type="presOf" srcId="{17BCF81A-8887-48EC-82D2-4A0E20D35796}" destId="{87B0E43D-AEE4-4706-90DC-F1669B0766C6}" srcOrd="1" destOrd="0" presId="urn:microsoft.com/office/officeart/2005/8/layout/vProcess5"/>
    <dgm:cxn modelId="{1AE43FBD-82C8-40E9-A03D-9EF6FC73F913}" type="presOf" srcId="{D658D993-61B8-4B7C-9105-FC4C98779D68}" destId="{2FD52203-214A-470B-88CF-83E21846D90B}" srcOrd="0" destOrd="0" presId="urn:microsoft.com/office/officeart/2005/8/layout/vProcess5"/>
    <dgm:cxn modelId="{26CBC1D8-7E9C-44B4-8541-3B54CEE78703}" srcId="{467548DA-403E-4557-89CB-5A41E126D27D}" destId="{FAAE1F0D-954A-4786-91E4-BD03EECB0764}" srcOrd="7" destOrd="0" parTransId="{72097E3C-E408-4E8A-98BF-2851E6805C0F}" sibTransId="{DEC639F9-FCE7-4821-9FC3-1D2A04E67A60}"/>
    <dgm:cxn modelId="{E9FA0969-E1C0-4C9E-99EB-0B4A623FE664}" srcId="{467548DA-403E-4557-89CB-5A41E126D27D}" destId="{BF7EF3EE-5570-49F6-9D3D-03D6942C4902}" srcOrd="2" destOrd="0" parTransId="{5F34F100-F273-4186-AFE7-A022EE0DCE0F}" sibTransId="{D257624A-CC8A-48CE-BFCA-70731E6F9DF6}"/>
    <dgm:cxn modelId="{F058C394-5E14-4CD0-BBF8-82C817F90274}" srcId="{467548DA-403E-4557-89CB-5A41E126D27D}" destId="{17BCF81A-8887-48EC-82D2-4A0E20D35796}" srcOrd="0" destOrd="0" parTransId="{75CAB3E8-5E89-4354-93FB-DBD4DF9548AC}" sibTransId="{69C53E73-265F-4AF6-9961-97185BA2FA6C}"/>
    <dgm:cxn modelId="{46C556E9-930A-4AD8-8E76-B12648356446}" srcId="{467548DA-403E-4557-89CB-5A41E126D27D}" destId="{D063BBEE-9CDF-4A77-9BC0-D10EA0683E5C}" srcOrd="6" destOrd="0" parTransId="{4C43117D-82A7-4BA9-8DE5-9DBBA407C4F6}" sibTransId="{ECE1976F-81E7-494C-9766-0AE1522FCD3B}"/>
    <dgm:cxn modelId="{623B2E5B-9816-42FB-9F76-2046361D3E26}" type="presOf" srcId="{BCC378E4-C03E-4639-8323-EB7D8A26561A}" destId="{6C12CB14-88B0-448E-9EB6-DD10AF61A3A8}" srcOrd="0" destOrd="0" presId="urn:microsoft.com/office/officeart/2005/8/layout/vProcess5"/>
    <dgm:cxn modelId="{EA41962F-8A41-440A-887E-DC00DE8CE64D}" type="presOf" srcId="{467548DA-403E-4557-89CB-5A41E126D27D}" destId="{480A58BC-516A-4A8A-8922-B0CFD9556F2C}" srcOrd="0" destOrd="0" presId="urn:microsoft.com/office/officeart/2005/8/layout/vProcess5"/>
    <dgm:cxn modelId="{8E3B35DB-B75C-42A5-9FE3-96E766526651}" srcId="{467548DA-403E-4557-89CB-5A41E126D27D}" destId="{E8B25D54-7158-46CD-BC67-171D5069F98C}" srcOrd="4" destOrd="0" parTransId="{24097B0B-1DCF-4515-BBA7-3C4AA07B3B68}" sibTransId="{F2C848F1-38BA-41D0-A9EF-2E1D003CAFA5}"/>
    <dgm:cxn modelId="{682AA9B3-9E22-4326-94AC-D1BDCFCF889E}" type="presOf" srcId="{BF7EF3EE-5570-49F6-9D3D-03D6942C4902}" destId="{2CF35FA5-C893-4972-B118-E328EF53634F}" srcOrd="1" destOrd="0" presId="urn:microsoft.com/office/officeart/2005/8/layout/vProcess5"/>
    <dgm:cxn modelId="{50741418-B57B-484F-A98B-5EBFC71A23F2}" srcId="{467548DA-403E-4557-89CB-5A41E126D27D}" destId="{FE1E6DEA-F194-4174-BA11-3A3E85C40B30}" srcOrd="5" destOrd="0" parTransId="{3F2C70C2-596D-490D-8FA5-4743E472D566}" sibTransId="{B42908A3-F2D6-432E-B702-340098D5BE24}"/>
    <dgm:cxn modelId="{EE97B22E-D269-4AE9-B425-A5829456C1A6}" type="presOf" srcId="{35E50CC7-0092-42D5-8416-B2CAC722A591}" destId="{06F31923-C653-4D44-B91A-C515FACDAF67}" srcOrd="1" destOrd="0" presId="urn:microsoft.com/office/officeart/2005/8/layout/vProcess5"/>
    <dgm:cxn modelId="{3CFEFDFB-4043-442B-B47B-FE47FEC3D07E}" type="presOf" srcId="{17BCF81A-8887-48EC-82D2-4A0E20D35796}" destId="{F489EB45-EAAB-40E7-A482-7AD4A837C378}" srcOrd="0" destOrd="0" presId="urn:microsoft.com/office/officeart/2005/8/layout/vProcess5"/>
    <dgm:cxn modelId="{435591A1-637C-41CC-9BE6-369BE8E37B10}" type="presOf" srcId="{D257624A-CC8A-48CE-BFCA-70731E6F9DF6}" destId="{D93F78A8-033D-4B40-B071-724BA1607E83}" srcOrd="0" destOrd="0" presId="urn:microsoft.com/office/officeart/2005/8/layout/vProcess5"/>
    <dgm:cxn modelId="{E246793B-1AE3-4A6E-A01B-9C78806F9088}" type="presOf" srcId="{BCC378E4-C03E-4639-8323-EB7D8A26561A}" destId="{686AC7D3-E0FF-49A6-97E3-B3F08664B092}" srcOrd="1" destOrd="0" presId="urn:microsoft.com/office/officeart/2005/8/layout/vProcess5"/>
    <dgm:cxn modelId="{ADE9FA7F-A2C8-4943-9750-3E63E9585975}" type="presOf" srcId="{E8B25D54-7158-46CD-BC67-171D5069F98C}" destId="{E720BF6C-693C-44AE-A5FF-B462A02952B2}" srcOrd="0" destOrd="0" presId="urn:microsoft.com/office/officeart/2005/8/layout/vProcess5"/>
    <dgm:cxn modelId="{A50B9C1A-C8EF-411F-AB06-B98FA4435FE9}" type="presOf" srcId="{BF7EF3EE-5570-49F6-9D3D-03D6942C4902}" destId="{2B6BAE84-6695-4008-AA33-E1C9B3295726}" srcOrd="0" destOrd="0" presId="urn:microsoft.com/office/officeart/2005/8/layout/vProcess5"/>
    <dgm:cxn modelId="{7D5D5CC7-030D-47AE-BAC2-F10DC4FCD5CB}" type="presOf" srcId="{35E50CC7-0092-42D5-8416-B2CAC722A591}" destId="{D5028FB7-FDBE-44E4-B176-B0133FD877F8}" srcOrd="0" destOrd="0" presId="urn:microsoft.com/office/officeart/2005/8/layout/vProcess5"/>
    <dgm:cxn modelId="{A6A895F7-C832-47C1-8CD2-F254938546E3}" type="presOf" srcId="{E8B25D54-7158-46CD-BC67-171D5069F98C}" destId="{A0968B19-E51C-462A-B072-6061CE8D7861}" srcOrd="1" destOrd="0" presId="urn:microsoft.com/office/officeart/2005/8/layout/vProcess5"/>
    <dgm:cxn modelId="{00032904-63BB-4A03-888D-DFD68F2F55A8}" type="presParOf" srcId="{480A58BC-516A-4A8A-8922-B0CFD9556F2C}" destId="{D34D9FD3-818C-4B03-B52B-153291CDBA3E}" srcOrd="0" destOrd="0" presId="urn:microsoft.com/office/officeart/2005/8/layout/vProcess5"/>
    <dgm:cxn modelId="{EBC4A95A-9CF4-4713-B5B8-6EAAF71E37CA}" type="presParOf" srcId="{480A58BC-516A-4A8A-8922-B0CFD9556F2C}" destId="{F489EB45-EAAB-40E7-A482-7AD4A837C378}" srcOrd="1" destOrd="0" presId="urn:microsoft.com/office/officeart/2005/8/layout/vProcess5"/>
    <dgm:cxn modelId="{0E7F3816-1829-404F-9609-F7EA6250B419}" type="presParOf" srcId="{480A58BC-516A-4A8A-8922-B0CFD9556F2C}" destId="{D5028FB7-FDBE-44E4-B176-B0133FD877F8}" srcOrd="2" destOrd="0" presId="urn:microsoft.com/office/officeart/2005/8/layout/vProcess5"/>
    <dgm:cxn modelId="{D4BDF8FE-32C4-43AC-BD86-6DBAEB23B422}" type="presParOf" srcId="{480A58BC-516A-4A8A-8922-B0CFD9556F2C}" destId="{2B6BAE84-6695-4008-AA33-E1C9B3295726}" srcOrd="3" destOrd="0" presId="urn:microsoft.com/office/officeart/2005/8/layout/vProcess5"/>
    <dgm:cxn modelId="{3269D339-52BA-4A48-B209-F097BF2764BC}" type="presParOf" srcId="{480A58BC-516A-4A8A-8922-B0CFD9556F2C}" destId="{6C12CB14-88B0-448E-9EB6-DD10AF61A3A8}" srcOrd="4" destOrd="0" presId="urn:microsoft.com/office/officeart/2005/8/layout/vProcess5"/>
    <dgm:cxn modelId="{8E050B0D-810B-43A1-A122-7550B260CB1D}" type="presParOf" srcId="{480A58BC-516A-4A8A-8922-B0CFD9556F2C}" destId="{E720BF6C-693C-44AE-A5FF-B462A02952B2}" srcOrd="5" destOrd="0" presId="urn:microsoft.com/office/officeart/2005/8/layout/vProcess5"/>
    <dgm:cxn modelId="{6B0AB4F2-C667-4A7A-9A1B-E4EA434C27A2}" type="presParOf" srcId="{480A58BC-516A-4A8A-8922-B0CFD9556F2C}" destId="{52725AD5-FD35-4804-8125-42BA99960458}" srcOrd="6" destOrd="0" presId="urn:microsoft.com/office/officeart/2005/8/layout/vProcess5"/>
    <dgm:cxn modelId="{DAA6D1B0-F7ED-4DEC-B162-6406AB9D6E5A}" type="presParOf" srcId="{480A58BC-516A-4A8A-8922-B0CFD9556F2C}" destId="{D89F9303-D3F9-4229-AE8D-8D5E605FA426}" srcOrd="7" destOrd="0" presId="urn:microsoft.com/office/officeart/2005/8/layout/vProcess5"/>
    <dgm:cxn modelId="{BDB3CB13-8F30-44D2-A7A3-D8AF35CE3453}" type="presParOf" srcId="{480A58BC-516A-4A8A-8922-B0CFD9556F2C}" destId="{D93F78A8-033D-4B40-B071-724BA1607E83}" srcOrd="8" destOrd="0" presId="urn:microsoft.com/office/officeart/2005/8/layout/vProcess5"/>
    <dgm:cxn modelId="{E7688B2B-3372-43AE-9389-0C1A0EF61F5C}" type="presParOf" srcId="{480A58BC-516A-4A8A-8922-B0CFD9556F2C}" destId="{2FD52203-214A-470B-88CF-83E21846D90B}" srcOrd="9" destOrd="0" presId="urn:microsoft.com/office/officeart/2005/8/layout/vProcess5"/>
    <dgm:cxn modelId="{3847F045-62AD-4813-8BDE-CFDED811DFAA}" type="presParOf" srcId="{480A58BC-516A-4A8A-8922-B0CFD9556F2C}" destId="{87B0E43D-AEE4-4706-90DC-F1669B0766C6}" srcOrd="10" destOrd="0" presId="urn:microsoft.com/office/officeart/2005/8/layout/vProcess5"/>
    <dgm:cxn modelId="{49F1A200-7217-4200-8B61-CFB93584EBB4}" type="presParOf" srcId="{480A58BC-516A-4A8A-8922-B0CFD9556F2C}" destId="{06F31923-C653-4D44-B91A-C515FACDAF67}" srcOrd="11" destOrd="0" presId="urn:microsoft.com/office/officeart/2005/8/layout/vProcess5"/>
    <dgm:cxn modelId="{4CC4A37E-E433-4321-B861-CD8649F9B3BA}" type="presParOf" srcId="{480A58BC-516A-4A8A-8922-B0CFD9556F2C}" destId="{2CF35FA5-C893-4972-B118-E328EF53634F}" srcOrd="12" destOrd="0" presId="urn:microsoft.com/office/officeart/2005/8/layout/vProcess5"/>
    <dgm:cxn modelId="{B8BDC02A-F86D-49A4-9348-CC524A2A7D7F}" type="presParOf" srcId="{480A58BC-516A-4A8A-8922-B0CFD9556F2C}" destId="{686AC7D3-E0FF-49A6-97E3-B3F08664B092}" srcOrd="13" destOrd="0" presId="urn:microsoft.com/office/officeart/2005/8/layout/vProcess5"/>
    <dgm:cxn modelId="{50F0F6B3-EF75-4C19-B9D4-3C30BD786307}" type="presParOf" srcId="{480A58BC-516A-4A8A-8922-B0CFD9556F2C}" destId="{A0968B19-E51C-462A-B072-6061CE8D7861}" srcOrd="14" destOrd="0" presId="urn:microsoft.com/office/officeart/2005/8/layout/vProcess5"/>
  </dgm:cxnLst>
  <dgm:bg>
    <a:noFill/>
  </dgm:bg>
  <dgm:whole>
    <a:ln>
      <a:no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489EB45-EAAB-40E7-A482-7AD4A837C378}">
      <dsp:nvSpPr>
        <dsp:cNvPr id="0" name=""/>
        <dsp:cNvSpPr/>
      </dsp:nvSpPr>
      <dsp:spPr>
        <a:xfrm>
          <a:off x="0" y="0"/>
          <a:ext cx="4693920" cy="676656"/>
        </a:xfrm>
        <a:prstGeom prst="parallelogram">
          <a:avLst/>
        </a:prstGeom>
        <a:solidFill>
          <a:srgbClr val="97E519"/>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Money Management</a:t>
          </a:r>
          <a:endParaRPr lang="en-US" sz="2200" kern="1200" dirty="0"/>
        </a:p>
      </dsp:txBody>
      <dsp:txXfrm>
        <a:off x="0" y="0"/>
        <a:ext cx="3924223" cy="676656"/>
      </dsp:txXfrm>
    </dsp:sp>
    <dsp:sp modelId="{D5028FB7-FDBE-44E4-B176-B0133FD877F8}">
      <dsp:nvSpPr>
        <dsp:cNvPr id="0" name=""/>
        <dsp:cNvSpPr/>
      </dsp:nvSpPr>
      <dsp:spPr>
        <a:xfrm>
          <a:off x="350519" y="770636"/>
          <a:ext cx="4693920" cy="676656"/>
        </a:xfrm>
        <a:prstGeom prst="parallelogram">
          <a:avLst/>
        </a:prstGeom>
        <a:solidFill>
          <a:srgbClr val="97E519"/>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Debt Management</a:t>
          </a:r>
          <a:endParaRPr lang="en-US" sz="2200" kern="1200" dirty="0"/>
        </a:p>
      </dsp:txBody>
      <dsp:txXfrm>
        <a:off x="350519" y="770636"/>
        <a:ext cx="3903573" cy="676656"/>
      </dsp:txXfrm>
    </dsp:sp>
    <dsp:sp modelId="{2B6BAE84-6695-4008-AA33-E1C9B3295726}">
      <dsp:nvSpPr>
        <dsp:cNvPr id="0" name=""/>
        <dsp:cNvSpPr/>
      </dsp:nvSpPr>
      <dsp:spPr>
        <a:xfrm>
          <a:off x="701039" y="1541271"/>
          <a:ext cx="4693920" cy="676656"/>
        </a:xfrm>
        <a:prstGeom prst="parallelogram">
          <a:avLst/>
        </a:prstGeom>
        <a:solidFill>
          <a:srgbClr val="97E519"/>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Emergency Savings</a:t>
          </a:r>
          <a:endParaRPr lang="en-US" sz="2200" kern="1200" dirty="0"/>
        </a:p>
      </dsp:txBody>
      <dsp:txXfrm>
        <a:off x="701039" y="1541271"/>
        <a:ext cx="3903573" cy="676656"/>
      </dsp:txXfrm>
    </dsp:sp>
    <dsp:sp modelId="{6C12CB14-88B0-448E-9EB6-DD10AF61A3A8}">
      <dsp:nvSpPr>
        <dsp:cNvPr id="0" name=""/>
        <dsp:cNvSpPr/>
      </dsp:nvSpPr>
      <dsp:spPr>
        <a:xfrm>
          <a:off x="1051559" y="2311908"/>
          <a:ext cx="4693920" cy="676656"/>
        </a:xfrm>
        <a:prstGeom prst="parallelogram">
          <a:avLst/>
        </a:prstGeom>
        <a:solidFill>
          <a:srgbClr val="97E519"/>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Long-Term Financial Goals</a:t>
          </a:r>
          <a:endParaRPr lang="en-US" sz="2200" kern="1200" dirty="0"/>
        </a:p>
      </dsp:txBody>
      <dsp:txXfrm>
        <a:off x="1051559" y="2311908"/>
        <a:ext cx="3903573" cy="676655"/>
      </dsp:txXfrm>
    </dsp:sp>
    <dsp:sp modelId="{E720BF6C-693C-44AE-A5FF-B462A02952B2}">
      <dsp:nvSpPr>
        <dsp:cNvPr id="0" name=""/>
        <dsp:cNvSpPr/>
      </dsp:nvSpPr>
      <dsp:spPr>
        <a:xfrm>
          <a:off x="1402079" y="3082543"/>
          <a:ext cx="4693920" cy="676656"/>
        </a:xfrm>
        <a:prstGeom prst="parallelogram">
          <a:avLst/>
        </a:prstGeom>
        <a:solidFill>
          <a:srgbClr val="97E519"/>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Estate Planning</a:t>
          </a:r>
          <a:endParaRPr lang="en-US" sz="2200" kern="1200" dirty="0"/>
        </a:p>
      </dsp:txBody>
      <dsp:txXfrm>
        <a:off x="1402079" y="3082543"/>
        <a:ext cx="3903573" cy="676656"/>
      </dsp:txXfrm>
    </dsp:sp>
    <dsp:sp modelId="{52725AD5-FD35-4804-8125-42BA99960458}">
      <dsp:nvSpPr>
        <dsp:cNvPr id="0" name=""/>
        <dsp:cNvSpPr/>
      </dsp:nvSpPr>
      <dsp:spPr>
        <a:xfrm>
          <a:off x="4254093" y="494334"/>
          <a:ext cx="439826" cy="439826"/>
        </a:xfrm>
        <a:prstGeom prst="downArrow">
          <a:avLst>
            <a:gd name="adj1" fmla="val 55000"/>
            <a:gd name="adj2" fmla="val 45000"/>
          </a:avLst>
        </a:prstGeom>
        <a:solidFill>
          <a:schemeClr val="accent3">
            <a:alpha val="90000"/>
            <a:tint val="4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dirty="0"/>
        </a:p>
      </dsp:txBody>
      <dsp:txXfrm>
        <a:off x="4254093" y="494334"/>
        <a:ext cx="439826" cy="439826"/>
      </dsp:txXfrm>
    </dsp:sp>
    <dsp:sp modelId="{D89F9303-D3F9-4229-AE8D-8D5E605FA426}">
      <dsp:nvSpPr>
        <dsp:cNvPr id="0" name=""/>
        <dsp:cNvSpPr/>
      </dsp:nvSpPr>
      <dsp:spPr>
        <a:xfrm>
          <a:off x="4604613" y="1264970"/>
          <a:ext cx="439826" cy="439826"/>
        </a:xfrm>
        <a:prstGeom prst="downArrow">
          <a:avLst>
            <a:gd name="adj1" fmla="val 55000"/>
            <a:gd name="adj2" fmla="val 45000"/>
          </a:avLst>
        </a:prstGeom>
        <a:solidFill>
          <a:schemeClr val="accent3">
            <a:alpha val="90000"/>
            <a:tint val="4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dirty="0"/>
        </a:p>
      </dsp:txBody>
      <dsp:txXfrm>
        <a:off x="4604613" y="1264970"/>
        <a:ext cx="439826" cy="439826"/>
      </dsp:txXfrm>
    </dsp:sp>
    <dsp:sp modelId="{D93F78A8-033D-4B40-B071-724BA1607E83}">
      <dsp:nvSpPr>
        <dsp:cNvPr id="0" name=""/>
        <dsp:cNvSpPr/>
      </dsp:nvSpPr>
      <dsp:spPr>
        <a:xfrm>
          <a:off x="4955133" y="2024329"/>
          <a:ext cx="439826" cy="439826"/>
        </a:xfrm>
        <a:prstGeom prst="downArrow">
          <a:avLst>
            <a:gd name="adj1" fmla="val 55000"/>
            <a:gd name="adj2" fmla="val 45000"/>
          </a:avLst>
        </a:prstGeom>
        <a:solidFill>
          <a:schemeClr val="accent3">
            <a:alpha val="90000"/>
            <a:tint val="4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dirty="0"/>
        </a:p>
      </dsp:txBody>
      <dsp:txXfrm>
        <a:off x="4955133" y="2024329"/>
        <a:ext cx="439826" cy="439826"/>
      </dsp:txXfrm>
    </dsp:sp>
    <dsp:sp modelId="{2FD52203-214A-470B-88CF-83E21846D90B}">
      <dsp:nvSpPr>
        <dsp:cNvPr id="0" name=""/>
        <dsp:cNvSpPr/>
      </dsp:nvSpPr>
      <dsp:spPr>
        <a:xfrm>
          <a:off x="5305653" y="2802483"/>
          <a:ext cx="439826" cy="439826"/>
        </a:xfrm>
        <a:prstGeom prst="downArrow">
          <a:avLst>
            <a:gd name="adj1" fmla="val 55000"/>
            <a:gd name="adj2" fmla="val 45000"/>
          </a:avLst>
        </a:prstGeom>
        <a:solidFill>
          <a:schemeClr val="accent3">
            <a:alpha val="90000"/>
            <a:tint val="4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dirty="0"/>
        </a:p>
      </dsp:txBody>
      <dsp:txXfrm>
        <a:off x="5305653" y="2802483"/>
        <a:ext cx="439826" cy="43982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57B68E-3320-4F99-BC22-7C3744DA453F}" type="datetimeFigureOut">
              <a:rPr lang="en-US" smtClean="0"/>
              <a:pPr/>
              <a:t>8/16/2013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451128-3BD8-431C-B424-CFD455F01E4A}" type="slidenum">
              <a:rPr lang="en-US" smtClean="0"/>
              <a:pPr/>
              <a:t>‹#›</a:t>
            </a:fld>
            <a:endParaRPr lang="en-US" dirty="0"/>
          </a:p>
        </p:txBody>
      </p:sp>
    </p:spTree>
    <p:extLst>
      <p:ext uri="{BB962C8B-B14F-4D97-AF65-F5344CB8AC3E}">
        <p14:creationId xmlns="" xmlns:p14="http://schemas.microsoft.com/office/powerpoint/2010/main" val="1844830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Hello, I’m _______________, a financial</a:t>
            </a:r>
            <a:r>
              <a:rPr lang="en-US" baseline="0" dirty="0" smtClean="0"/>
              <a:t> advisor with American Financial Education Alliance, a non-profit organization whose goal is to eliminate financial illiteracy and empower America.  Our hope is to enlighten you to your options, thus enabling you to become fiscally fit.</a:t>
            </a:r>
            <a:endParaRPr lang="en-US" dirty="0" smtClean="0"/>
          </a:p>
        </p:txBody>
      </p:sp>
      <p:sp>
        <p:nvSpPr>
          <p:cNvPr id="4" name="Slide Number Placeholder 3"/>
          <p:cNvSpPr>
            <a:spLocks noGrp="1"/>
          </p:cNvSpPr>
          <p:nvPr>
            <p:ph type="sldNum" sz="quarter" idx="10"/>
          </p:nvPr>
        </p:nvSpPr>
        <p:spPr/>
        <p:txBody>
          <a:bodyPr/>
          <a:lstStyle/>
          <a:p>
            <a:fld id="{07451128-3BD8-431C-B424-CFD455F01E4A}" type="slidenum">
              <a:rPr lang="en-US" smtClean="0"/>
              <a:pPr/>
              <a:t>1</a:t>
            </a:fld>
            <a:endParaRPr lang="en-US" dirty="0"/>
          </a:p>
        </p:txBody>
      </p:sp>
    </p:spTree>
    <p:extLst>
      <p:ext uri="{BB962C8B-B14F-4D97-AF65-F5344CB8AC3E}">
        <p14:creationId xmlns="" xmlns:p14="http://schemas.microsoft.com/office/powerpoint/2010/main" val="31272810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Your</a:t>
            </a:r>
            <a:r>
              <a:rPr lang="en-US" baseline="0" dirty="0" smtClean="0"/>
              <a:t> financial outlook will not change unless certain of your behaviors do.</a:t>
            </a:r>
          </a:p>
          <a:p>
            <a:endParaRPr lang="en-US" baseline="0" dirty="0" smtClean="0"/>
          </a:p>
          <a:p>
            <a:r>
              <a:rPr lang="en-US" baseline="0" dirty="0" smtClean="0"/>
              <a:t>You need to speak positively and make positive actions.  </a:t>
            </a:r>
          </a:p>
          <a:p>
            <a:pPr lvl="1">
              <a:buFont typeface="Arial" pitchFamily="34" charset="0"/>
              <a:buChar char="•"/>
            </a:pPr>
            <a:r>
              <a:rPr lang="en-US" baseline="0" dirty="0" smtClean="0"/>
              <a:t>NO – “I’m not hitting my goal yet, so I might as well splurge on this big, expensive toy!”</a:t>
            </a:r>
          </a:p>
          <a:p>
            <a:pPr lvl="1">
              <a:buFont typeface="Arial" pitchFamily="34" charset="0"/>
              <a:buChar char="•"/>
            </a:pPr>
            <a:r>
              <a:rPr lang="en-US" baseline="0" dirty="0" smtClean="0"/>
              <a:t>NO – “I’ll never be able to do this!”</a:t>
            </a:r>
          </a:p>
          <a:p>
            <a:pPr lvl="1">
              <a:buFont typeface="Arial" pitchFamily="34" charset="0"/>
              <a:buChar char="•"/>
            </a:pPr>
            <a:r>
              <a:rPr lang="en-US" baseline="0" dirty="0" smtClean="0"/>
              <a:t>YES – “I really want this, but if I wait, my goals will be met faster, and I’ll feel better about the purchase anyway.”</a:t>
            </a:r>
          </a:p>
          <a:p>
            <a:pPr lvl="1">
              <a:buFont typeface="Arial" pitchFamily="34" charset="0"/>
              <a:buChar char="•"/>
            </a:pPr>
            <a:r>
              <a:rPr lang="en-US" baseline="0" dirty="0" smtClean="0"/>
              <a:t>YES – “Wow, this appears hard; I can do this because I need to do this.</a:t>
            </a:r>
          </a:p>
          <a:p>
            <a:pPr lvl="1">
              <a:buFont typeface="Arial" pitchFamily="34" charset="0"/>
              <a:buChar char="•"/>
            </a:pPr>
            <a:endParaRPr lang="en-US" baseline="0" dirty="0" smtClean="0"/>
          </a:p>
          <a:p>
            <a:pPr lvl="0">
              <a:buFont typeface="Arial" pitchFamily="34" charset="0"/>
              <a:buNone/>
            </a:pPr>
            <a:r>
              <a:rPr lang="en-US" baseline="0" dirty="0" smtClean="0"/>
              <a:t>Commit!  Realize that you have goals and only commitment will accomplish them.</a:t>
            </a:r>
          </a:p>
          <a:p>
            <a:pPr lvl="0">
              <a:buFont typeface="Arial" pitchFamily="34" charset="0"/>
              <a:buNone/>
            </a:pPr>
            <a:endParaRPr lang="en-US" baseline="0" dirty="0" smtClean="0"/>
          </a:p>
          <a:p>
            <a:pPr lvl="0">
              <a:buFont typeface="Arial" pitchFamily="34" charset="0"/>
              <a:buNone/>
            </a:pPr>
            <a:r>
              <a:rPr lang="en-US" baseline="0" dirty="0" smtClean="0"/>
              <a:t>A PLAN!! – the most important part of Financial Fitness.  This will be covered in depth in the following slides.</a:t>
            </a:r>
          </a:p>
        </p:txBody>
      </p:sp>
      <p:sp>
        <p:nvSpPr>
          <p:cNvPr id="4" name="Slide Number Placeholder 3"/>
          <p:cNvSpPr>
            <a:spLocks noGrp="1"/>
          </p:cNvSpPr>
          <p:nvPr>
            <p:ph type="sldNum" sz="quarter" idx="10"/>
          </p:nvPr>
        </p:nvSpPr>
        <p:spPr/>
        <p:txBody>
          <a:bodyPr/>
          <a:lstStyle/>
          <a:p>
            <a:fld id="{07451128-3BD8-431C-B424-CFD455F01E4A}" type="slidenum">
              <a:rPr lang="en-US" smtClean="0"/>
              <a:pPr/>
              <a:t>11</a:t>
            </a:fld>
            <a:endParaRPr lang="en-US" dirty="0"/>
          </a:p>
        </p:txBody>
      </p:sp>
    </p:spTree>
    <p:extLst>
      <p:ext uri="{BB962C8B-B14F-4D97-AF65-F5344CB8AC3E}">
        <p14:creationId xmlns="" xmlns:p14="http://schemas.microsoft.com/office/powerpoint/2010/main" val="3900807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Plan:</a:t>
            </a:r>
          </a:p>
          <a:p>
            <a:pPr lvl="1">
              <a:buFont typeface="Arial" pitchFamily="34" charset="0"/>
              <a:buChar char="•"/>
            </a:pPr>
            <a:r>
              <a:rPr lang="en-US" dirty="0" smtClean="0"/>
              <a:t>Gives a clear starting place, clear</a:t>
            </a:r>
            <a:r>
              <a:rPr lang="en-US" baseline="0" dirty="0" smtClean="0"/>
              <a:t> objectives, and clear goals.</a:t>
            </a:r>
          </a:p>
          <a:p>
            <a:pPr lvl="1">
              <a:buFont typeface="Arial" pitchFamily="34" charset="0"/>
              <a:buChar char="•"/>
            </a:pPr>
            <a:r>
              <a:rPr lang="en-US" baseline="0" dirty="0" smtClean="0"/>
              <a:t>It is much easier to begin and follow-through on.  It is also easier to stop should you need to re-evaluate or transfer to a new plan.</a:t>
            </a:r>
            <a:endParaRPr lang="en-US" dirty="0" smtClean="0"/>
          </a:p>
          <a:p>
            <a:endParaRPr lang="en-US" dirty="0" smtClean="0"/>
          </a:p>
          <a:p>
            <a:r>
              <a:rPr lang="en-US" dirty="0" smtClean="0"/>
              <a:t>Products:</a:t>
            </a:r>
          </a:p>
          <a:p>
            <a:pPr lvl="1">
              <a:buFont typeface="Arial" pitchFamily="34" charset="0"/>
              <a:buChar char="•"/>
            </a:pPr>
            <a:r>
              <a:rPr lang="en-US" dirty="0" smtClean="0"/>
              <a:t>We</a:t>
            </a:r>
            <a:r>
              <a:rPr lang="en-US" baseline="0" dirty="0" smtClean="0"/>
              <a:t> often think if we use enough of the right product, we’ll be okay.</a:t>
            </a:r>
          </a:p>
          <a:p>
            <a:pPr lvl="1">
              <a:buFont typeface="Arial" pitchFamily="34" charset="0"/>
              <a:buChar char="•"/>
            </a:pPr>
            <a:r>
              <a:rPr lang="en-US" baseline="0" dirty="0" smtClean="0"/>
              <a:t>It is important though to remember to only use those products that fit into your plan.</a:t>
            </a:r>
          </a:p>
          <a:p>
            <a:pPr lvl="1">
              <a:buFont typeface="Arial" pitchFamily="34" charset="0"/>
              <a:buChar char="•"/>
            </a:pPr>
            <a:endParaRPr lang="en-US" baseline="0" dirty="0" smtClean="0"/>
          </a:p>
          <a:p>
            <a:pPr lvl="0">
              <a:buFont typeface="Arial" pitchFamily="34" charset="0"/>
              <a:buNone/>
            </a:pPr>
            <a:r>
              <a:rPr lang="en-US" baseline="0" dirty="0" smtClean="0"/>
              <a:t>We must remember that products without a strategy does us no long-term good.</a:t>
            </a:r>
          </a:p>
          <a:p>
            <a:pPr lvl="0">
              <a:buFont typeface="Arial" pitchFamily="34" charset="0"/>
              <a:buNone/>
            </a:pPr>
            <a:endParaRPr lang="en-US" baseline="0" dirty="0" smtClean="0"/>
          </a:p>
          <a:p>
            <a:pPr lvl="0">
              <a:buFont typeface="Arial" pitchFamily="34" charset="0"/>
              <a:buNone/>
            </a:pPr>
            <a:r>
              <a:rPr lang="en-US" baseline="0" dirty="0" smtClean="0"/>
              <a:t>That is why a plan should be generated first to ensure our products work for us.</a:t>
            </a:r>
          </a:p>
        </p:txBody>
      </p:sp>
      <p:sp>
        <p:nvSpPr>
          <p:cNvPr id="4" name="Slide Number Placeholder 3"/>
          <p:cNvSpPr>
            <a:spLocks noGrp="1"/>
          </p:cNvSpPr>
          <p:nvPr>
            <p:ph type="sldNum" sz="quarter" idx="10"/>
          </p:nvPr>
        </p:nvSpPr>
        <p:spPr/>
        <p:txBody>
          <a:bodyPr/>
          <a:lstStyle/>
          <a:p>
            <a:fld id="{07451128-3BD8-431C-B424-CFD455F01E4A}" type="slidenum">
              <a:rPr lang="en-US" smtClean="0"/>
              <a:pPr/>
              <a:t>12</a:t>
            </a:fld>
            <a:endParaRPr lang="en-US" dirty="0"/>
          </a:p>
        </p:txBody>
      </p:sp>
    </p:spTree>
    <p:extLst>
      <p:ext uri="{BB962C8B-B14F-4D97-AF65-F5344CB8AC3E}">
        <p14:creationId xmlns="" xmlns:p14="http://schemas.microsoft.com/office/powerpoint/2010/main" val="9911713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components are vital</a:t>
            </a:r>
            <a:r>
              <a:rPr lang="en-US" baseline="0" dirty="0" smtClean="0"/>
              <a:t> to a healthy financial plan.  </a:t>
            </a:r>
          </a:p>
          <a:p>
            <a:endParaRPr lang="en-US" baseline="0" dirty="0" smtClean="0"/>
          </a:p>
          <a:p>
            <a:r>
              <a:rPr lang="en-US" baseline="0" dirty="0" smtClean="0"/>
              <a:t>This is an overview of each; we will cover each in detail in just a few moments.</a:t>
            </a:r>
          </a:p>
          <a:p>
            <a:endParaRPr lang="en-US" baseline="0" dirty="0" smtClean="0"/>
          </a:p>
          <a:p>
            <a:pPr>
              <a:buFont typeface="Wingdings" pitchFamily="2" charset="2"/>
              <a:buChar char="§"/>
            </a:pPr>
            <a:r>
              <a:rPr lang="en-US" baseline="0" dirty="0" smtClean="0"/>
              <a:t>Money Management: </a:t>
            </a:r>
          </a:p>
          <a:p>
            <a:pPr lvl="1">
              <a:buFont typeface="Wingdings" pitchFamily="2" charset="2"/>
              <a:buChar char="§"/>
            </a:pPr>
            <a:r>
              <a:rPr lang="en-US" baseline="0" dirty="0" smtClean="0"/>
              <a:t>Managing expenses (necessary and unnecessary)</a:t>
            </a:r>
          </a:p>
          <a:p>
            <a:pPr lvl="1">
              <a:buFont typeface="Wingdings" pitchFamily="2" charset="2"/>
              <a:buChar char="§"/>
            </a:pPr>
            <a:r>
              <a:rPr lang="en-US" baseline="0" dirty="0" smtClean="0"/>
              <a:t>Earning additional income</a:t>
            </a:r>
          </a:p>
          <a:p>
            <a:pPr lvl="0">
              <a:buFont typeface="Wingdings" pitchFamily="2" charset="2"/>
              <a:buChar char="§"/>
            </a:pPr>
            <a:r>
              <a:rPr lang="en-US" baseline="0" dirty="0" smtClean="0"/>
              <a:t>Debt Management:</a:t>
            </a:r>
          </a:p>
          <a:p>
            <a:pPr lvl="1">
              <a:buFont typeface="Wingdings" pitchFamily="2" charset="2"/>
              <a:buChar char="§"/>
            </a:pPr>
            <a:r>
              <a:rPr lang="en-US" baseline="0" dirty="0" smtClean="0"/>
              <a:t>Reducing, consolidating, and eliminating debt</a:t>
            </a:r>
          </a:p>
          <a:p>
            <a:pPr lvl="0">
              <a:buFont typeface="Wingdings" pitchFamily="2" charset="2"/>
              <a:buChar char="§"/>
            </a:pPr>
            <a:r>
              <a:rPr lang="en-US" baseline="0" dirty="0" smtClean="0"/>
              <a:t>Emergency Savings:</a:t>
            </a:r>
          </a:p>
          <a:p>
            <a:pPr lvl="1">
              <a:buFont typeface="Wingdings" pitchFamily="2" charset="2"/>
              <a:buChar char="§"/>
            </a:pPr>
            <a:r>
              <a:rPr lang="en-US" baseline="0" dirty="0" smtClean="0"/>
              <a:t>Creating an account with money set aside for emergencies.</a:t>
            </a:r>
          </a:p>
          <a:p>
            <a:pPr lvl="1">
              <a:buFont typeface="Wingdings" pitchFamily="2" charset="2"/>
              <a:buChar char="§"/>
            </a:pPr>
            <a:r>
              <a:rPr lang="en-US" baseline="0" dirty="0" smtClean="0"/>
              <a:t>Establishing its use.</a:t>
            </a:r>
          </a:p>
          <a:p>
            <a:pPr lvl="0">
              <a:buFont typeface="Wingdings" pitchFamily="2" charset="2"/>
              <a:buChar char="§"/>
            </a:pPr>
            <a:r>
              <a:rPr lang="en-US" baseline="0" dirty="0" smtClean="0"/>
              <a:t>Long-Term Financial Goals:</a:t>
            </a:r>
          </a:p>
          <a:p>
            <a:pPr lvl="1">
              <a:buFont typeface="Wingdings" pitchFamily="2" charset="2"/>
              <a:buChar char="§"/>
            </a:pPr>
            <a:r>
              <a:rPr lang="en-US" baseline="0" dirty="0" smtClean="0"/>
              <a:t>Accumulating money for the long-term</a:t>
            </a:r>
          </a:p>
          <a:p>
            <a:pPr lvl="2">
              <a:buFont typeface="Wingdings" pitchFamily="2" charset="2"/>
              <a:buChar char="§"/>
            </a:pPr>
            <a:r>
              <a:rPr lang="en-US" baseline="0" dirty="0" smtClean="0"/>
              <a:t>Retirement, college expenses, etc.</a:t>
            </a:r>
          </a:p>
          <a:p>
            <a:pPr lvl="0">
              <a:buFont typeface="Wingdings" pitchFamily="2" charset="2"/>
              <a:buChar char="§"/>
            </a:pPr>
            <a:r>
              <a:rPr lang="en-US" baseline="0" dirty="0" smtClean="0"/>
              <a:t>Estate Planning:</a:t>
            </a:r>
          </a:p>
          <a:p>
            <a:pPr lvl="1">
              <a:buFont typeface="Wingdings" pitchFamily="2" charset="2"/>
              <a:buChar char="§"/>
            </a:pPr>
            <a:r>
              <a:rPr lang="en-US" baseline="0" dirty="0" smtClean="0"/>
              <a:t>Creating and maintaining solid plan of what happens to your belongings and accruements on your death.</a:t>
            </a:r>
          </a:p>
          <a:p>
            <a:endParaRPr lang="en-US" dirty="0"/>
          </a:p>
        </p:txBody>
      </p:sp>
      <p:sp>
        <p:nvSpPr>
          <p:cNvPr id="4" name="Slide Number Placeholder 3"/>
          <p:cNvSpPr>
            <a:spLocks noGrp="1"/>
          </p:cNvSpPr>
          <p:nvPr>
            <p:ph type="sldNum" sz="quarter" idx="10"/>
          </p:nvPr>
        </p:nvSpPr>
        <p:spPr/>
        <p:txBody>
          <a:bodyPr/>
          <a:lstStyle/>
          <a:p>
            <a:fld id="{07451128-3BD8-431C-B424-CFD455F01E4A}" type="slidenum">
              <a:rPr lang="en-US" smtClean="0"/>
              <a:pPr/>
              <a:t>13</a:t>
            </a:fld>
            <a:endParaRPr lang="en-US" dirty="0"/>
          </a:p>
        </p:txBody>
      </p:sp>
    </p:spTree>
    <p:extLst>
      <p:ext uri="{BB962C8B-B14F-4D97-AF65-F5344CB8AC3E}">
        <p14:creationId xmlns="" xmlns:p14="http://schemas.microsoft.com/office/powerpoint/2010/main" val="607897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Here are some pointers on how to reign in your cash flow.  </a:t>
            </a:r>
          </a:p>
          <a:p>
            <a:endParaRPr lang="en-US" dirty="0"/>
          </a:p>
        </p:txBody>
      </p:sp>
      <p:sp>
        <p:nvSpPr>
          <p:cNvPr id="4" name="Slide Number Placeholder 3"/>
          <p:cNvSpPr>
            <a:spLocks noGrp="1"/>
          </p:cNvSpPr>
          <p:nvPr>
            <p:ph type="sldNum" sz="quarter" idx="10"/>
          </p:nvPr>
        </p:nvSpPr>
        <p:spPr/>
        <p:txBody>
          <a:bodyPr/>
          <a:lstStyle/>
          <a:p>
            <a:fld id="{07451128-3BD8-431C-B424-CFD455F01E4A}" type="slidenum">
              <a:rPr lang="en-US" smtClean="0"/>
              <a:pPr/>
              <a:t>14</a:t>
            </a:fld>
            <a:endParaRPr lang="en-US" dirty="0"/>
          </a:p>
        </p:txBody>
      </p:sp>
    </p:spTree>
    <p:extLst>
      <p:ext uri="{BB962C8B-B14F-4D97-AF65-F5344CB8AC3E}">
        <p14:creationId xmlns="" xmlns:p14="http://schemas.microsoft.com/office/powerpoint/2010/main" val="4081702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Credit card debt is a drain – monetarily and emotionally.</a:t>
            </a:r>
          </a:p>
          <a:p>
            <a:r>
              <a:rPr lang="en-US" baseline="0" dirty="0" smtClean="0"/>
              <a:t>Your dreams are hampered; your goals are more impossible.</a:t>
            </a:r>
          </a:p>
          <a:p>
            <a:endParaRPr lang="en-US" baseline="0" dirty="0" smtClean="0"/>
          </a:p>
          <a:p>
            <a:r>
              <a:rPr lang="en-US" baseline="0" dirty="0" smtClean="0"/>
              <a:t>Interest rates are terrible; most consumers end up paying way more via credit card use than they would have ever paid for the items off the sales floor.</a:t>
            </a:r>
          </a:p>
          <a:p>
            <a:endParaRPr lang="en-US" baseline="0" dirty="0" smtClean="0"/>
          </a:p>
          <a:p>
            <a:r>
              <a:rPr lang="en-US" baseline="0" dirty="0" smtClean="0"/>
              <a:t>Paying minimum payments is a horrendous cycle to get caught in. </a:t>
            </a:r>
          </a:p>
        </p:txBody>
      </p:sp>
      <p:sp>
        <p:nvSpPr>
          <p:cNvPr id="4" name="Slide Number Placeholder 3"/>
          <p:cNvSpPr>
            <a:spLocks noGrp="1"/>
          </p:cNvSpPr>
          <p:nvPr>
            <p:ph type="sldNum" sz="quarter" idx="10"/>
          </p:nvPr>
        </p:nvSpPr>
        <p:spPr/>
        <p:txBody>
          <a:bodyPr/>
          <a:lstStyle/>
          <a:p>
            <a:fld id="{07451128-3BD8-431C-B424-CFD455F01E4A}" type="slidenum">
              <a:rPr lang="en-US" smtClean="0"/>
              <a:pPr/>
              <a:t>15</a:t>
            </a:fld>
            <a:endParaRPr lang="en-US" dirty="0"/>
          </a:p>
        </p:txBody>
      </p:sp>
    </p:spTree>
    <p:extLst>
      <p:ext uri="{BB962C8B-B14F-4D97-AF65-F5344CB8AC3E}">
        <p14:creationId xmlns="" xmlns:p14="http://schemas.microsoft.com/office/powerpoint/2010/main" val="352315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Cover the points on the slides.</a:t>
            </a:r>
          </a:p>
          <a:p>
            <a:endParaRPr lang="en-US" baseline="0" dirty="0" smtClean="0"/>
          </a:p>
          <a:p>
            <a:r>
              <a:rPr lang="en-US" baseline="0" dirty="0" smtClean="0"/>
              <a:t>With no credit card debt, more of your income can be used for investments, etc.</a:t>
            </a:r>
          </a:p>
        </p:txBody>
      </p:sp>
      <p:sp>
        <p:nvSpPr>
          <p:cNvPr id="4" name="Slide Number Placeholder 3"/>
          <p:cNvSpPr>
            <a:spLocks noGrp="1"/>
          </p:cNvSpPr>
          <p:nvPr>
            <p:ph type="sldNum" sz="quarter" idx="10"/>
          </p:nvPr>
        </p:nvSpPr>
        <p:spPr/>
        <p:txBody>
          <a:bodyPr/>
          <a:lstStyle/>
          <a:p>
            <a:fld id="{07451128-3BD8-431C-B424-CFD455F01E4A}" type="slidenum">
              <a:rPr lang="en-US" smtClean="0"/>
              <a:pPr/>
              <a:t>16</a:t>
            </a:fld>
            <a:endParaRPr lang="en-US" dirty="0"/>
          </a:p>
        </p:txBody>
      </p:sp>
    </p:spTree>
    <p:extLst>
      <p:ext uri="{BB962C8B-B14F-4D97-AF65-F5344CB8AC3E}">
        <p14:creationId xmlns="" xmlns:p14="http://schemas.microsoft.com/office/powerpoint/2010/main" val="352315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 good rule of thumb is to set aside a liquid amount of money in a separate account equal to at least 3-6 months of your normal expenses.</a:t>
            </a:r>
          </a:p>
          <a:p>
            <a:endParaRPr lang="en-US" baseline="0" dirty="0" smtClean="0"/>
          </a:p>
          <a:p>
            <a:r>
              <a:rPr lang="en-US" baseline="0" dirty="0" smtClean="0"/>
              <a:t>Don’t be lulled by a sense of job security or financial ‘fitness’ at the moment.  Financial crises can happen at any moment to anyone.  Having a properly funded Emergency Savings will keep you from diverting funds from other parts of your financial plans to meet your needs.</a:t>
            </a:r>
          </a:p>
          <a:p>
            <a:endParaRPr lang="en-US" dirty="0"/>
          </a:p>
        </p:txBody>
      </p:sp>
      <p:sp>
        <p:nvSpPr>
          <p:cNvPr id="4" name="Slide Number Placeholder 3"/>
          <p:cNvSpPr>
            <a:spLocks noGrp="1"/>
          </p:cNvSpPr>
          <p:nvPr>
            <p:ph type="sldNum" sz="quarter" idx="10"/>
          </p:nvPr>
        </p:nvSpPr>
        <p:spPr/>
        <p:txBody>
          <a:bodyPr/>
          <a:lstStyle/>
          <a:p>
            <a:fld id="{07451128-3BD8-431C-B424-CFD455F01E4A}" type="slidenum">
              <a:rPr lang="en-US" smtClean="0"/>
              <a:pPr/>
              <a:t>17</a:t>
            </a:fld>
            <a:endParaRPr lang="en-US" dirty="0"/>
          </a:p>
        </p:txBody>
      </p:sp>
    </p:spTree>
    <p:extLst>
      <p:ext uri="{BB962C8B-B14F-4D97-AF65-F5344CB8AC3E}">
        <p14:creationId xmlns="" xmlns:p14="http://schemas.microsoft.com/office/powerpoint/2010/main" val="20578693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Having an investment vehicle from which to accumulate money in the long-term is key to securing needs in your future retirement years.</a:t>
            </a:r>
          </a:p>
          <a:p>
            <a:endParaRPr lang="en-US" baseline="0" dirty="0" smtClean="0"/>
          </a:p>
          <a:p>
            <a:r>
              <a:rPr lang="en-US" baseline="0" dirty="0" smtClean="0"/>
              <a:t>Go through the slide.</a:t>
            </a:r>
          </a:p>
          <a:p>
            <a:endParaRPr lang="en-US" baseline="0" dirty="0" smtClean="0"/>
          </a:p>
          <a:p>
            <a:r>
              <a:rPr lang="en-US" baseline="0" dirty="0" smtClean="0"/>
              <a:t>The rule of 72 does NOT guarantee the performance of any investment.  It is merely an equation to help you guess an outcome assuming a stable relationship</a:t>
            </a:r>
          </a:p>
        </p:txBody>
      </p:sp>
      <p:sp>
        <p:nvSpPr>
          <p:cNvPr id="4" name="Slide Number Placeholder 3"/>
          <p:cNvSpPr>
            <a:spLocks noGrp="1"/>
          </p:cNvSpPr>
          <p:nvPr>
            <p:ph type="sldNum" sz="quarter" idx="10"/>
          </p:nvPr>
        </p:nvSpPr>
        <p:spPr/>
        <p:txBody>
          <a:bodyPr/>
          <a:lstStyle/>
          <a:p>
            <a:fld id="{07451128-3BD8-431C-B424-CFD455F01E4A}" type="slidenum">
              <a:rPr lang="en-US" smtClean="0"/>
              <a:pPr/>
              <a:t>18</a:t>
            </a:fld>
            <a:endParaRPr lang="en-US" dirty="0"/>
          </a:p>
        </p:txBody>
      </p:sp>
    </p:spTree>
    <p:extLst>
      <p:ext uri="{BB962C8B-B14F-4D97-AF65-F5344CB8AC3E}">
        <p14:creationId xmlns="" xmlns:p14="http://schemas.microsoft.com/office/powerpoint/2010/main" val="15033562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It is highly important to follow-through on your strategy once you have it in place.  As this slide demonstrates, a lack of follow-through can cost you big-time.</a:t>
            </a:r>
          </a:p>
        </p:txBody>
      </p:sp>
      <p:sp>
        <p:nvSpPr>
          <p:cNvPr id="4" name="Slide Number Placeholder 3"/>
          <p:cNvSpPr>
            <a:spLocks noGrp="1"/>
          </p:cNvSpPr>
          <p:nvPr>
            <p:ph type="sldNum" sz="quarter" idx="10"/>
          </p:nvPr>
        </p:nvSpPr>
        <p:spPr/>
        <p:txBody>
          <a:bodyPr/>
          <a:lstStyle/>
          <a:p>
            <a:fld id="{07451128-3BD8-431C-B424-CFD455F01E4A}" type="slidenum">
              <a:rPr lang="en-US" smtClean="0"/>
              <a:pPr/>
              <a:t>19</a:t>
            </a:fld>
            <a:endParaRPr lang="en-US" dirty="0"/>
          </a:p>
        </p:txBody>
      </p:sp>
    </p:spTree>
    <p:extLst>
      <p:ext uri="{BB962C8B-B14F-4D97-AF65-F5344CB8AC3E}">
        <p14:creationId xmlns="" xmlns:p14="http://schemas.microsoft.com/office/powerpoint/2010/main" val="15033562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probate process also makes your affairs open to public knowledge.</a:t>
            </a:r>
          </a:p>
          <a:p>
            <a:endParaRPr lang="en-US" baseline="0" dirty="0" smtClean="0"/>
          </a:p>
          <a:p>
            <a:r>
              <a:rPr lang="en-US" baseline="0" dirty="0" smtClean="0"/>
              <a:t>A living trust does not keep your estate from estate taxes – only probate.</a:t>
            </a:r>
          </a:p>
          <a:p>
            <a:endParaRPr lang="en-US" dirty="0"/>
          </a:p>
        </p:txBody>
      </p:sp>
      <p:sp>
        <p:nvSpPr>
          <p:cNvPr id="4" name="Slide Number Placeholder 3"/>
          <p:cNvSpPr>
            <a:spLocks noGrp="1"/>
          </p:cNvSpPr>
          <p:nvPr>
            <p:ph type="sldNum" sz="quarter" idx="10"/>
          </p:nvPr>
        </p:nvSpPr>
        <p:spPr/>
        <p:txBody>
          <a:bodyPr/>
          <a:lstStyle/>
          <a:p>
            <a:fld id="{07451128-3BD8-431C-B424-CFD455F01E4A}" type="slidenum">
              <a:rPr lang="en-US" smtClean="0"/>
              <a:pPr/>
              <a:t>20</a:t>
            </a:fld>
            <a:endParaRPr lang="en-US" dirty="0"/>
          </a:p>
        </p:txBody>
      </p:sp>
    </p:spTree>
    <p:extLst>
      <p:ext uri="{BB962C8B-B14F-4D97-AF65-F5344CB8AC3E}">
        <p14:creationId xmlns="" xmlns:p14="http://schemas.microsoft.com/office/powerpoint/2010/main" val="3639160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you may</a:t>
            </a:r>
            <a:r>
              <a:rPr lang="en-US" baseline="0" dirty="0" smtClean="0"/>
              <a:t> be wondering, “Where in the world should I begin?”  That’s a very intuitive question, and one we intend to answer fully.</a:t>
            </a:r>
          </a:p>
          <a:p>
            <a:endParaRPr lang="en-US" baseline="0" dirty="0" smtClean="0"/>
          </a:p>
          <a:p>
            <a:pPr marL="228600" indent="-228600">
              <a:buAutoNum type="arabicPeriod"/>
            </a:pPr>
            <a:r>
              <a:rPr lang="en-US" baseline="0" dirty="0" smtClean="0"/>
              <a:t>The first thing to do is realize at the outset that there WILL BE challenges.</a:t>
            </a:r>
          </a:p>
          <a:p>
            <a:pPr marL="685800" lvl="1" indent="-228600">
              <a:buFont typeface="+mj-lt"/>
              <a:buAutoNum type="alphaLcPeriod"/>
            </a:pPr>
            <a:r>
              <a:rPr lang="en-US" baseline="0" dirty="0" smtClean="0"/>
              <a:t>Many of these challenges will be addressed in this presentation.</a:t>
            </a:r>
          </a:p>
          <a:p>
            <a:pPr marL="685800" lvl="1" indent="-228600">
              <a:buFont typeface="+mj-lt"/>
              <a:buAutoNum type="alphaLcPeriod"/>
            </a:pPr>
            <a:r>
              <a:rPr lang="en-US" baseline="0" dirty="0" smtClean="0"/>
              <a:t>Read the slide.</a:t>
            </a:r>
          </a:p>
          <a:p>
            <a:pPr marL="685800" lvl="1" indent="-228600">
              <a:buFont typeface="+mj-lt"/>
              <a:buAutoNum type="alphaLcPeriod"/>
            </a:pPr>
            <a:r>
              <a:rPr lang="en-US" b="1" baseline="0" dirty="0" smtClean="0"/>
              <a:t>Audience Participation/Involvement: </a:t>
            </a:r>
            <a:r>
              <a:rPr lang="en-US" baseline="0" dirty="0" smtClean="0"/>
              <a:t>Can anyone else think of other challenges that may present itself?</a:t>
            </a:r>
          </a:p>
          <a:p>
            <a:pPr marL="228600" indent="-228600">
              <a:buAutoNum type="arabicPeriod"/>
            </a:pPr>
            <a:r>
              <a:rPr lang="en-US" baseline="0" dirty="0" smtClean="0"/>
              <a:t>After pondering those challenges, you are well equipped to develop a plan.  </a:t>
            </a:r>
          </a:p>
          <a:p>
            <a:pPr marL="685800" lvl="1" indent="-228600">
              <a:buFont typeface="+mj-lt"/>
              <a:buAutoNum type="alphaLcPeriod"/>
            </a:pPr>
            <a:r>
              <a:rPr lang="en-US" baseline="0" dirty="0" smtClean="0"/>
              <a:t>In later slides, we’ll present a plan we’ve already developed that will help you overcome many of the challenges you listed.</a:t>
            </a:r>
          </a:p>
          <a:p>
            <a:pPr marL="685800" lvl="1" indent="-228600">
              <a:buFont typeface="+mj-lt"/>
              <a:buAutoNum type="alphaLcPeriod"/>
            </a:pPr>
            <a:r>
              <a:rPr lang="en-US" baseline="0" dirty="0" smtClean="0"/>
              <a:t>Read slide points.</a:t>
            </a:r>
          </a:p>
          <a:p>
            <a:pPr marL="228600" lvl="0" indent="-228600">
              <a:buFont typeface="+mj-lt"/>
              <a:buAutoNum type="arabicPeriod"/>
            </a:pPr>
            <a:r>
              <a:rPr lang="en-US" baseline="0" dirty="0" smtClean="0"/>
              <a:t>Then, you’ll have the simple task of following through on the steps of your plan.</a:t>
            </a:r>
          </a:p>
          <a:p>
            <a:pPr marL="685800" lvl="1" indent="-228600">
              <a:buFont typeface="+mj-lt"/>
              <a:buAutoNum type="alphaLcPeriod"/>
            </a:pPr>
            <a:r>
              <a:rPr lang="en-US" baseline="0" dirty="0" smtClean="0"/>
              <a:t>Read slide points.</a:t>
            </a:r>
          </a:p>
          <a:p>
            <a:pPr marL="228600" lvl="0" indent="-228600">
              <a:buFont typeface="+mj-lt"/>
              <a:buNone/>
            </a:pPr>
            <a:r>
              <a:rPr lang="en-US" baseline="0" dirty="0" smtClean="0"/>
              <a:t>Simple enough?</a:t>
            </a:r>
            <a:endParaRPr lang="en-US" dirty="0" smtClean="0"/>
          </a:p>
        </p:txBody>
      </p:sp>
      <p:sp>
        <p:nvSpPr>
          <p:cNvPr id="4" name="Slide Number Placeholder 3"/>
          <p:cNvSpPr>
            <a:spLocks noGrp="1"/>
          </p:cNvSpPr>
          <p:nvPr>
            <p:ph type="sldNum" sz="quarter" idx="10"/>
          </p:nvPr>
        </p:nvSpPr>
        <p:spPr/>
        <p:txBody>
          <a:bodyPr/>
          <a:lstStyle/>
          <a:p>
            <a:fld id="{07451128-3BD8-431C-B424-CFD455F01E4A}" type="slidenum">
              <a:rPr lang="en-US" smtClean="0"/>
              <a:pPr/>
              <a:t>3</a:t>
            </a:fld>
            <a:endParaRPr lang="en-US" dirty="0"/>
          </a:p>
        </p:txBody>
      </p:sp>
    </p:spTree>
    <p:extLst>
      <p:ext uri="{BB962C8B-B14F-4D97-AF65-F5344CB8AC3E}">
        <p14:creationId xmlns="" xmlns:p14="http://schemas.microsoft.com/office/powerpoint/2010/main" val="9511431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probate process also makes your affairs open to public knowledge.</a:t>
            </a:r>
          </a:p>
          <a:p>
            <a:endParaRPr lang="en-US" dirty="0" smtClean="0"/>
          </a:p>
          <a:p>
            <a:r>
              <a:rPr lang="en-US" dirty="0" smtClean="0"/>
              <a:t>A living trust does not keep your estate from estate taxes – only probate.</a:t>
            </a:r>
          </a:p>
          <a:p>
            <a:endParaRPr lang="en-US" dirty="0"/>
          </a:p>
        </p:txBody>
      </p:sp>
      <p:sp>
        <p:nvSpPr>
          <p:cNvPr id="4" name="Slide Number Placeholder 3"/>
          <p:cNvSpPr>
            <a:spLocks noGrp="1"/>
          </p:cNvSpPr>
          <p:nvPr>
            <p:ph type="sldNum" sz="quarter" idx="10"/>
          </p:nvPr>
        </p:nvSpPr>
        <p:spPr/>
        <p:txBody>
          <a:bodyPr/>
          <a:lstStyle/>
          <a:p>
            <a:fld id="{07451128-3BD8-431C-B424-CFD455F01E4A}" type="slidenum">
              <a:rPr lang="en-US" smtClean="0"/>
              <a:pPr/>
              <a:t>21</a:t>
            </a:fld>
            <a:endParaRPr lang="en-US" dirty="0"/>
          </a:p>
        </p:txBody>
      </p:sp>
    </p:spTree>
    <p:extLst>
      <p:ext uri="{BB962C8B-B14F-4D97-AF65-F5344CB8AC3E}">
        <p14:creationId xmlns="" xmlns:p14="http://schemas.microsoft.com/office/powerpoint/2010/main" val="14852341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451128-3BD8-431C-B424-CFD455F01E4A}" type="slidenum">
              <a:rPr lang="en-US" smtClean="0"/>
              <a:pPr/>
              <a:t>22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do I need to be worried about this right now?</a:t>
            </a:r>
          </a:p>
          <a:p>
            <a:endParaRPr lang="en-US" dirty="0" smtClean="0"/>
          </a:p>
          <a:p>
            <a:r>
              <a:rPr lang="en-US" dirty="0" smtClean="0"/>
              <a:t>Goals &amp; Dreams don’t just happen.  It will require you to work, and if you don’t begin working on it now, you may just end up with regrets later instead of contentment.  We’ll see later that procrastination ends up costing a lot of money in the end.  Start now!</a:t>
            </a:r>
          </a:p>
          <a:p>
            <a:endParaRPr lang="en-US" dirty="0" smtClean="0"/>
          </a:p>
          <a:p>
            <a:r>
              <a:rPr lang="en-US" dirty="0" smtClean="0"/>
              <a:t>Understanding the Components can seem like an impossible task, but it is not!  Starting down the road to financial fitness sooner rather than later allows you plenty of time to grasp unknown concepts and apply them to your plan.</a:t>
            </a:r>
          </a:p>
          <a:p>
            <a:endParaRPr lang="en-US" dirty="0" smtClean="0"/>
          </a:p>
          <a:p>
            <a:r>
              <a:rPr lang="en-US" dirty="0" smtClean="0"/>
              <a:t>Planning and Prep-time are necessary.  You need to take the time now to understand what you are going to have to do because both the planning and the ‘doing’ take time.</a:t>
            </a:r>
          </a:p>
        </p:txBody>
      </p:sp>
      <p:sp>
        <p:nvSpPr>
          <p:cNvPr id="4" name="Slide Number Placeholder 3"/>
          <p:cNvSpPr>
            <a:spLocks noGrp="1"/>
          </p:cNvSpPr>
          <p:nvPr>
            <p:ph type="sldNum" sz="quarter" idx="10"/>
          </p:nvPr>
        </p:nvSpPr>
        <p:spPr/>
        <p:txBody>
          <a:bodyPr/>
          <a:lstStyle/>
          <a:p>
            <a:fld id="{07451128-3BD8-431C-B424-CFD455F01E4A}" type="slidenum">
              <a:rPr lang="en-US" smtClean="0"/>
              <a:pPr/>
              <a:t>4</a:t>
            </a:fld>
            <a:endParaRPr lang="en-US" dirty="0"/>
          </a:p>
        </p:txBody>
      </p:sp>
    </p:spTree>
    <p:extLst>
      <p:ext uri="{BB962C8B-B14F-4D97-AF65-F5344CB8AC3E}">
        <p14:creationId xmlns="" xmlns:p14="http://schemas.microsoft.com/office/powerpoint/2010/main" val="951143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Huge, seemingly insurmountable, challenges exist to dissuade people from attempting to reign in their financial distress.  </a:t>
            </a:r>
          </a:p>
          <a:p>
            <a:endParaRPr lang="en-US" dirty="0" smtClean="0"/>
          </a:p>
          <a:p>
            <a:r>
              <a:rPr lang="en-US" dirty="0" smtClean="0"/>
              <a:t>Many want to start savings accounts or other positive money-wise moves, but these challenges keep them from doing so.</a:t>
            </a:r>
          </a:p>
          <a:p>
            <a:endParaRPr lang="en-US" dirty="0" smtClean="0"/>
          </a:p>
          <a:p>
            <a:r>
              <a:rPr lang="en-US" dirty="0" smtClean="0"/>
              <a:t>Without elaborating, you can already think of things to apply to these topics.  Let’s look more closely at each one.  (Continue to next slide.)</a:t>
            </a:r>
          </a:p>
        </p:txBody>
      </p:sp>
      <p:sp>
        <p:nvSpPr>
          <p:cNvPr id="4" name="Slide Number Placeholder 3"/>
          <p:cNvSpPr>
            <a:spLocks noGrp="1"/>
          </p:cNvSpPr>
          <p:nvPr>
            <p:ph type="sldNum" sz="quarter" idx="10"/>
          </p:nvPr>
        </p:nvSpPr>
        <p:spPr/>
        <p:txBody>
          <a:bodyPr/>
          <a:lstStyle/>
          <a:p>
            <a:fld id="{07451128-3BD8-431C-B424-CFD455F01E4A}" type="slidenum">
              <a:rPr lang="en-US" smtClean="0"/>
              <a:pPr/>
              <a:t>5</a:t>
            </a:fld>
            <a:endParaRPr lang="en-US" dirty="0"/>
          </a:p>
        </p:txBody>
      </p:sp>
    </p:spTree>
    <p:extLst>
      <p:ext uri="{BB962C8B-B14F-4D97-AF65-F5344CB8AC3E}">
        <p14:creationId xmlns="" xmlns:p14="http://schemas.microsoft.com/office/powerpoint/2010/main" val="209128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and more people</a:t>
            </a:r>
            <a:r>
              <a:rPr lang="en-US" baseline="0" dirty="0" smtClean="0"/>
              <a:t> are going further and further into debt.  You may be one of them.  </a:t>
            </a:r>
          </a:p>
          <a:p>
            <a:endParaRPr lang="en-US" baseline="0" dirty="0" smtClean="0"/>
          </a:p>
          <a:p>
            <a:r>
              <a:rPr lang="en-US" baseline="0" dirty="0" smtClean="0"/>
              <a:t>If you have a large amount of debt, it can feel as if you’ll never be out from under it, but that is just not so.  </a:t>
            </a:r>
          </a:p>
        </p:txBody>
      </p:sp>
      <p:sp>
        <p:nvSpPr>
          <p:cNvPr id="4" name="Slide Number Placeholder 3"/>
          <p:cNvSpPr>
            <a:spLocks noGrp="1"/>
          </p:cNvSpPr>
          <p:nvPr>
            <p:ph type="sldNum" sz="quarter" idx="10"/>
          </p:nvPr>
        </p:nvSpPr>
        <p:spPr/>
        <p:txBody>
          <a:bodyPr/>
          <a:lstStyle/>
          <a:p>
            <a:fld id="{07451128-3BD8-431C-B424-CFD455F01E4A}" type="slidenum">
              <a:rPr lang="en-US" smtClean="0"/>
              <a:pPr/>
              <a:t>6</a:t>
            </a:fld>
            <a:endParaRPr lang="en-US" dirty="0"/>
          </a:p>
        </p:txBody>
      </p:sp>
    </p:spTree>
    <p:extLst>
      <p:ext uri="{BB962C8B-B14F-4D97-AF65-F5344CB8AC3E}">
        <p14:creationId xmlns="" xmlns:p14="http://schemas.microsoft.com/office/powerpoint/2010/main" val="3547831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represents</a:t>
            </a:r>
            <a:r>
              <a:rPr lang="en-US" baseline="0" dirty="0" smtClean="0"/>
              <a:t> our biggest challenge:  our behavior.</a:t>
            </a:r>
          </a:p>
          <a:p>
            <a:endParaRPr lang="en-US" baseline="0" dirty="0" smtClean="0"/>
          </a:p>
          <a:p>
            <a:r>
              <a:rPr lang="en-US" baseline="0" dirty="0" smtClean="0"/>
              <a:t>Positive change should not be resented, but embraced.</a:t>
            </a:r>
          </a:p>
          <a:p>
            <a:r>
              <a:rPr lang="en-US" baseline="0" dirty="0" smtClean="0"/>
              <a:t>Being obstinate is unlikely if you honestly assess your situation and agree that what you’ve been doing is not good enough.  Things have to change.  New information has to be utilized.  New behaviors have to be cultivated.</a:t>
            </a:r>
            <a:endParaRPr lang="en-US" dirty="0" smtClean="0"/>
          </a:p>
        </p:txBody>
      </p:sp>
      <p:sp>
        <p:nvSpPr>
          <p:cNvPr id="4" name="Slide Number Placeholder 3"/>
          <p:cNvSpPr>
            <a:spLocks noGrp="1"/>
          </p:cNvSpPr>
          <p:nvPr>
            <p:ph type="sldNum" sz="quarter" idx="10"/>
          </p:nvPr>
        </p:nvSpPr>
        <p:spPr/>
        <p:txBody>
          <a:bodyPr/>
          <a:lstStyle/>
          <a:p>
            <a:fld id="{07451128-3BD8-431C-B424-CFD455F01E4A}" type="slidenum">
              <a:rPr lang="en-US" smtClean="0"/>
              <a:pPr/>
              <a:t>7</a:t>
            </a:fld>
            <a:endParaRPr lang="en-US" dirty="0"/>
          </a:p>
        </p:txBody>
      </p:sp>
    </p:spTree>
    <p:extLst>
      <p:ext uri="{BB962C8B-B14F-4D97-AF65-F5344CB8AC3E}">
        <p14:creationId xmlns="" xmlns:p14="http://schemas.microsoft.com/office/powerpoint/2010/main" val="3033560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we are facing the first two challenges,</a:t>
            </a:r>
            <a:r>
              <a:rPr lang="en-US" baseline="0" dirty="0" smtClean="0"/>
              <a:t> we often cannot feasibly look toward the future.</a:t>
            </a:r>
          </a:p>
          <a:p>
            <a:endParaRPr lang="en-US" baseline="0" dirty="0" smtClean="0"/>
          </a:p>
          <a:p>
            <a:r>
              <a:rPr lang="en-US" baseline="0" dirty="0" smtClean="0"/>
              <a:t>It is imperative, however, that we do so.  </a:t>
            </a:r>
          </a:p>
          <a:p>
            <a:endParaRPr lang="en-US" baseline="0" dirty="0" smtClean="0"/>
          </a:p>
          <a:p>
            <a:r>
              <a:rPr lang="en-US" baseline="0" dirty="0" smtClean="0"/>
              <a:t>For the many of us who have children, the prospects of higher education have us praying our young ones turn into Einstein so they can get full-ride scholarships.  Should they be the vast majority who don’t, however, obtain that level of financial aid, the cost will be great.</a:t>
            </a:r>
          </a:p>
          <a:p>
            <a:endParaRPr lang="en-US" dirty="0"/>
          </a:p>
        </p:txBody>
      </p:sp>
      <p:sp>
        <p:nvSpPr>
          <p:cNvPr id="4" name="Slide Number Placeholder 3"/>
          <p:cNvSpPr>
            <a:spLocks noGrp="1"/>
          </p:cNvSpPr>
          <p:nvPr>
            <p:ph type="sldNum" sz="quarter" idx="10"/>
          </p:nvPr>
        </p:nvSpPr>
        <p:spPr/>
        <p:txBody>
          <a:bodyPr/>
          <a:lstStyle/>
          <a:p>
            <a:fld id="{07451128-3BD8-431C-B424-CFD455F01E4A}" type="slidenum">
              <a:rPr lang="en-US" smtClean="0"/>
              <a:pPr/>
              <a:t>8</a:t>
            </a:fld>
            <a:endParaRPr lang="en-US" dirty="0"/>
          </a:p>
        </p:txBody>
      </p:sp>
    </p:spTree>
    <p:extLst>
      <p:ext uri="{BB962C8B-B14F-4D97-AF65-F5344CB8AC3E}">
        <p14:creationId xmlns="" xmlns:p14="http://schemas.microsoft.com/office/powerpoint/2010/main" val="2489878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know things happen and we may need an unexpected repair.  And those repairs can be costly.  Such occurrences can be devastating for an unprepared family, but can be weathered with the right ‘financially fit’ plan.</a:t>
            </a:r>
          </a:p>
        </p:txBody>
      </p:sp>
      <p:sp>
        <p:nvSpPr>
          <p:cNvPr id="4" name="Slide Number Placeholder 3"/>
          <p:cNvSpPr>
            <a:spLocks noGrp="1"/>
          </p:cNvSpPr>
          <p:nvPr>
            <p:ph type="sldNum" sz="quarter" idx="10"/>
          </p:nvPr>
        </p:nvSpPr>
        <p:spPr/>
        <p:txBody>
          <a:bodyPr/>
          <a:lstStyle/>
          <a:p>
            <a:fld id="{07451128-3BD8-431C-B424-CFD455F01E4A}" type="slidenum">
              <a:rPr lang="en-US" smtClean="0"/>
              <a:pPr/>
              <a:t>9</a:t>
            </a:fld>
            <a:endParaRPr lang="en-US" dirty="0"/>
          </a:p>
        </p:txBody>
      </p:sp>
    </p:spTree>
    <p:extLst>
      <p:ext uri="{BB962C8B-B14F-4D97-AF65-F5344CB8AC3E}">
        <p14:creationId xmlns="" xmlns:p14="http://schemas.microsoft.com/office/powerpoint/2010/main" val="2489878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These percentages can seem very, very scary to those who are not financially prepared for them.</a:t>
            </a:r>
          </a:p>
          <a:p>
            <a:r>
              <a:rPr lang="en-US" baseline="0" dirty="0" smtClean="0"/>
              <a:t/>
            </a:r>
            <a:br>
              <a:rPr lang="en-US" baseline="0" dirty="0" smtClean="0"/>
            </a:br>
            <a:r>
              <a:rPr lang="en-US" baseline="0" dirty="0" smtClean="0"/>
              <a:t>Take a deep breath and realize we are covering the challenging aspects of financial fitness at the moment.  One of the challenges is realizing what should be put back each month – and realizing that it should already be happening!</a:t>
            </a:r>
          </a:p>
        </p:txBody>
      </p:sp>
      <p:sp>
        <p:nvSpPr>
          <p:cNvPr id="4" name="Slide Number Placeholder 3"/>
          <p:cNvSpPr>
            <a:spLocks noGrp="1"/>
          </p:cNvSpPr>
          <p:nvPr>
            <p:ph type="sldNum" sz="quarter" idx="10"/>
          </p:nvPr>
        </p:nvSpPr>
        <p:spPr/>
        <p:txBody>
          <a:bodyPr/>
          <a:lstStyle/>
          <a:p>
            <a:fld id="{07451128-3BD8-431C-B424-CFD455F01E4A}" type="slidenum">
              <a:rPr lang="en-US" smtClean="0"/>
              <a:pPr/>
              <a:t>10</a:t>
            </a:fld>
            <a:endParaRPr lang="en-US" dirty="0"/>
          </a:p>
        </p:txBody>
      </p:sp>
    </p:spTree>
    <p:extLst>
      <p:ext uri="{BB962C8B-B14F-4D97-AF65-F5344CB8AC3E}">
        <p14:creationId xmlns="" xmlns:p14="http://schemas.microsoft.com/office/powerpoint/2010/main" val="24898781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1828800" y="2133600"/>
            <a:ext cx="6400800" cy="838200"/>
          </a:xfrm>
        </p:spPr>
        <p:txBody>
          <a:bodyPr/>
          <a:lstStyle>
            <a:lvl1pPr algn="r">
              <a:defRPr sz="5400" baseline="0">
                <a:gradFill>
                  <a:gsLst>
                    <a:gs pos="0">
                      <a:srgbClr val="97E519"/>
                    </a:gs>
                    <a:gs pos="100000">
                      <a:srgbClr val="74EC06"/>
                    </a:gs>
                  </a:gsLst>
                  <a:lin ang="5400000" scaled="0"/>
                </a:gradFill>
              </a:defRPr>
            </a:lvl1pPr>
          </a:lstStyle>
          <a:p>
            <a:r>
              <a:rPr lang="en-US" dirty="0" smtClean="0"/>
              <a:t>MAIN TITTLE</a:t>
            </a:r>
            <a:endParaRPr lang="en-US" dirty="0"/>
          </a:p>
        </p:txBody>
      </p:sp>
      <p:sp>
        <p:nvSpPr>
          <p:cNvPr id="3" name="Subtitle 2"/>
          <p:cNvSpPr>
            <a:spLocks noGrp="1"/>
          </p:cNvSpPr>
          <p:nvPr>
            <p:ph type="subTitle" idx="1" hasCustomPrompt="1"/>
          </p:nvPr>
        </p:nvSpPr>
        <p:spPr>
          <a:xfrm>
            <a:off x="1828800" y="2971800"/>
            <a:ext cx="6400800" cy="457200"/>
          </a:xfrm>
        </p:spPr>
        <p:txBody>
          <a:bodyPr>
            <a:normAutofit/>
          </a:bodyPr>
          <a:lstStyle>
            <a:lvl1pPr marL="0" indent="0" algn="r">
              <a:buNone/>
              <a:defRPr sz="2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1" name="Text Placeholder 10"/>
          <p:cNvSpPr>
            <a:spLocks noGrp="1"/>
          </p:cNvSpPr>
          <p:nvPr>
            <p:ph type="body" sz="quarter" idx="13" hasCustomPrompt="1"/>
          </p:nvPr>
        </p:nvSpPr>
        <p:spPr>
          <a:xfrm>
            <a:off x="3657600" y="1600200"/>
            <a:ext cx="4572000" cy="533400"/>
          </a:xfrm>
        </p:spPr>
        <p:txBody>
          <a:bodyPr>
            <a:normAutofit/>
          </a:bodyPr>
          <a:lstStyle>
            <a:lvl1pPr marL="0" indent="0" algn="r">
              <a:buNone/>
              <a:defRPr sz="2800">
                <a:solidFill>
                  <a:schemeClr val="bg1"/>
                </a:solidFill>
              </a:defRPr>
            </a:lvl1pPr>
          </a:lstStyle>
          <a:p>
            <a:pPr lvl="0"/>
            <a:r>
              <a:rPr lang="en-US" dirty="0" smtClean="0"/>
              <a:t>Introduction</a:t>
            </a:r>
            <a:endParaRPr lang="en-US" dirty="0"/>
          </a:p>
        </p:txBody>
      </p:sp>
    </p:spTree>
    <p:extLst>
      <p:ext uri="{BB962C8B-B14F-4D97-AF65-F5344CB8AC3E}">
        <p14:creationId xmlns="" xmlns:p14="http://schemas.microsoft.com/office/powerpoint/2010/main" val="316045980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185820191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122036576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graphicFrame>
        <p:nvGraphicFramePr>
          <p:cNvPr id="3" name="Chart 2"/>
          <p:cNvGraphicFramePr/>
          <p:nvPr userDrawn="1">
            <p:extLst>
              <p:ext uri="{D42A27DB-BD31-4B8C-83A1-F6EECF244321}">
                <p14:modId xmlns="" xmlns:p14="http://schemas.microsoft.com/office/powerpoint/2010/main" val="3633757181"/>
              </p:ext>
            </p:extLst>
          </p:nvPr>
        </p:nvGraphicFramePr>
        <p:xfrm>
          <a:off x="914400" y="1600200"/>
          <a:ext cx="73152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26563435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4" name="Picture 3"/>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8" name="Text Placeholder 7"/>
          <p:cNvSpPr>
            <a:spLocks noGrp="1"/>
          </p:cNvSpPr>
          <p:nvPr>
            <p:ph type="body" sz="quarter" idx="10"/>
          </p:nvPr>
        </p:nvSpPr>
        <p:spPr>
          <a:xfrm>
            <a:off x="1219200" y="685800"/>
            <a:ext cx="69342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88368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 xmlns:p14="http://schemas.microsoft.com/office/powerpoint/2010/main" val="20797649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oint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5029200" cy="868362"/>
          </a:xfrm>
        </p:spPr>
        <p:txBody>
          <a:bodyPr/>
          <a:lstStyle>
            <a:lvl1pPr>
              <a:defRPr sz="5400" baseline="0">
                <a:solidFill>
                  <a:srgbClr val="012A9D"/>
                </a:solidFill>
              </a:defRPr>
            </a:lvl1pPr>
          </a:lstStyle>
          <a:p>
            <a:r>
              <a:rPr lang="en-US" dirty="0" smtClean="0"/>
              <a:t>THREE POINT</a:t>
            </a:r>
            <a:endParaRPr lang="en-US" dirty="0"/>
          </a:p>
        </p:txBody>
      </p:sp>
      <p:sp>
        <p:nvSpPr>
          <p:cNvPr id="3" name="Content Placeholder 2"/>
          <p:cNvSpPr>
            <a:spLocks noGrp="1"/>
          </p:cNvSpPr>
          <p:nvPr>
            <p:ph idx="1"/>
          </p:nvPr>
        </p:nvSpPr>
        <p:spPr>
          <a:xfrm>
            <a:off x="457200" y="2209800"/>
            <a:ext cx="8229600" cy="68580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8"/>
          <p:cNvSpPr>
            <a:spLocks noGrp="1"/>
          </p:cNvSpPr>
          <p:nvPr>
            <p:ph type="body" sz="quarter" idx="10" hasCustomPrompt="1"/>
          </p:nvPr>
        </p:nvSpPr>
        <p:spPr>
          <a:xfrm>
            <a:off x="457200" y="1143000"/>
            <a:ext cx="5029200" cy="533400"/>
          </a:xfrm>
        </p:spPr>
        <p:txBody>
          <a:bodyPr/>
          <a:lstStyle>
            <a:lvl1pPr marL="0" indent="0">
              <a:buNone/>
              <a:defRPr sz="3200" b="0" baseline="0"/>
            </a:lvl1pPr>
          </a:lstStyle>
          <a:p>
            <a:pPr lvl="0"/>
            <a:r>
              <a:rPr lang="en-US" dirty="0" smtClean="0"/>
              <a:t>SUBTITTLE</a:t>
            </a:r>
            <a:endParaRPr lang="en-US" dirty="0"/>
          </a:p>
        </p:txBody>
      </p:sp>
      <p:sp>
        <p:nvSpPr>
          <p:cNvPr id="11" name="Text Placeholder 10"/>
          <p:cNvSpPr>
            <a:spLocks noGrp="1"/>
          </p:cNvSpPr>
          <p:nvPr>
            <p:ph type="body" sz="quarter" idx="11" hasCustomPrompt="1"/>
          </p:nvPr>
        </p:nvSpPr>
        <p:spPr>
          <a:xfrm>
            <a:off x="457200" y="1828800"/>
            <a:ext cx="5029200" cy="381000"/>
          </a:xfrm>
        </p:spPr>
        <p:txBody>
          <a:bodyPr>
            <a:normAutofit/>
          </a:bodyPr>
          <a:lstStyle>
            <a:lvl1pPr marL="0" indent="0">
              <a:buNone/>
              <a:defRPr sz="2400" b="1"/>
            </a:lvl1pPr>
          </a:lstStyle>
          <a:p>
            <a:pPr lvl="0"/>
            <a:r>
              <a:rPr lang="en-US" dirty="0" smtClean="0"/>
              <a:t>MAIN POINT</a:t>
            </a:r>
            <a:endParaRPr lang="en-US" dirty="0"/>
          </a:p>
        </p:txBody>
      </p:sp>
      <p:sp>
        <p:nvSpPr>
          <p:cNvPr id="16" name="Content Placeholder 2"/>
          <p:cNvSpPr>
            <a:spLocks noGrp="1"/>
          </p:cNvSpPr>
          <p:nvPr>
            <p:ph idx="12"/>
          </p:nvPr>
        </p:nvSpPr>
        <p:spPr>
          <a:xfrm>
            <a:off x="457200" y="3276600"/>
            <a:ext cx="8229600" cy="68580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 Placeholder 10"/>
          <p:cNvSpPr>
            <a:spLocks noGrp="1"/>
          </p:cNvSpPr>
          <p:nvPr>
            <p:ph type="body" sz="quarter" idx="13" hasCustomPrompt="1"/>
          </p:nvPr>
        </p:nvSpPr>
        <p:spPr>
          <a:xfrm>
            <a:off x="457200" y="2895600"/>
            <a:ext cx="5029200" cy="381000"/>
          </a:xfrm>
        </p:spPr>
        <p:txBody>
          <a:bodyPr>
            <a:normAutofit/>
          </a:bodyPr>
          <a:lstStyle>
            <a:lvl1pPr marL="0" indent="0">
              <a:buNone/>
              <a:defRPr sz="2400" b="1"/>
            </a:lvl1pPr>
          </a:lstStyle>
          <a:p>
            <a:pPr lvl="0"/>
            <a:r>
              <a:rPr lang="en-US" dirty="0" smtClean="0"/>
              <a:t>MAIN POINT</a:t>
            </a:r>
            <a:endParaRPr lang="en-US" dirty="0"/>
          </a:p>
        </p:txBody>
      </p:sp>
      <p:sp>
        <p:nvSpPr>
          <p:cNvPr id="18" name="Content Placeholder 2"/>
          <p:cNvSpPr>
            <a:spLocks noGrp="1"/>
          </p:cNvSpPr>
          <p:nvPr>
            <p:ph idx="14"/>
          </p:nvPr>
        </p:nvSpPr>
        <p:spPr>
          <a:xfrm>
            <a:off x="457200" y="4343400"/>
            <a:ext cx="8229600" cy="68580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Text Placeholder 10"/>
          <p:cNvSpPr>
            <a:spLocks noGrp="1"/>
          </p:cNvSpPr>
          <p:nvPr>
            <p:ph type="body" sz="quarter" idx="15" hasCustomPrompt="1"/>
          </p:nvPr>
        </p:nvSpPr>
        <p:spPr>
          <a:xfrm>
            <a:off x="457200" y="3962400"/>
            <a:ext cx="5029200" cy="381000"/>
          </a:xfrm>
        </p:spPr>
        <p:txBody>
          <a:bodyPr>
            <a:normAutofit/>
          </a:bodyPr>
          <a:lstStyle>
            <a:lvl1pPr marL="0" indent="0">
              <a:buNone/>
              <a:defRPr sz="2400" b="1"/>
            </a:lvl1pPr>
          </a:lstStyle>
          <a:p>
            <a:pPr lvl="0"/>
            <a:r>
              <a:rPr lang="en-US" dirty="0" smtClean="0"/>
              <a:t>MAIN POINT</a:t>
            </a:r>
            <a:endParaRPr lang="en-US" dirty="0"/>
          </a:p>
        </p:txBody>
      </p:sp>
    </p:spTree>
    <p:extLst>
      <p:ext uri="{BB962C8B-B14F-4D97-AF65-F5344CB8AC3E}">
        <p14:creationId xmlns="" xmlns:p14="http://schemas.microsoft.com/office/powerpoint/2010/main" val="5175430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1"/>
          <p:cNvSpPr>
            <a:spLocks noGrp="1"/>
          </p:cNvSpPr>
          <p:nvPr>
            <p:ph type="title" hasCustomPrompt="1"/>
          </p:nvPr>
        </p:nvSpPr>
        <p:spPr>
          <a:xfrm>
            <a:off x="457200" y="274638"/>
            <a:ext cx="5029200" cy="868362"/>
          </a:xfrm>
        </p:spPr>
        <p:txBody>
          <a:bodyPr/>
          <a:lstStyle>
            <a:lvl1pPr>
              <a:defRPr sz="5400" baseline="0">
                <a:solidFill>
                  <a:srgbClr val="012A9D"/>
                </a:solidFill>
              </a:defRPr>
            </a:lvl1pPr>
          </a:lstStyle>
          <a:p>
            <a:r>
              <a:rPr lang="en-US" dirty="0" smtClean="0"/>
              <a:t>TWO COLUMN</a:t>
            </a:r>
            <a:endParaRPr lang="en-US" dirty="0"/>
          </a:p>
        </p:txBody>
      </p:sp>
      <p:sp>
        <p:nvSpPr>
          <p:cNvPr id="9" name="Text Placeholder 8"/>
          <p:cNvSpPr>
            <a:spLocks noGrp="1"/>
          </p:cNvSpPr>
          <p:nvPr>
            <p:ph type="body" sz="quarter" idx="10" hasCustomPrompt="1"/>
          </p:nvPr>
        </p:nvSpPr>
        <p:spPr>
          <a:xfrm>
            <a:off x="457200" y="1143000"/>
            <a:ext cx="5029200" cy="533400"/>
          </a:xfrm>
        </p:spPr>
        <p:txBody>
          <a:bodyPr/>
          <a:lstStyle>
            <a:lvl1pPr marL="0" indent="0">
              <a:buNone/>
              <a:defRPr sz="3200" b="0" baseline="0"/>
            </a:lvl1pPr>
          </a:lstStyle>
          <a:p>
            <a:pPr lvl="0"/>
            <a:r>
              <a:rPr lang="en-US" dirty="0" smtClean="0"/>
              <a:t>SUBTITTLE</a:t>
            </a:r>
            <a:endParaRPr lang="en-US" dirty="0"/>
          </a:p>
        </p:txBody>
      </p:sp>
    </p:spTree>
    <p:extLst>
      <p:ext uri="{BB962C8B-B14F-4D97-AF65-F5344CB8AC3E}">
        <p14:creationId xmlns="" xmlns:p14="http://schemas.microsoft.com/office/powerpoint/2010/main" val="33494955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828800"/>
            <a:ext cx="4040188" cy="639762"/>
          </a:xfrm>
          <a:solidFill>
            <a:schemeClr val="accent2"/>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514599"/>
            <a:ext cx="4040188" cy="3611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828800"/>
            <a:ext cx="4041775" cy="639762"/>
          </a:xfrm>
          <a:solidFill>
            <a:schemeClr val="accent2"/>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514599"/>
            <a:ext cx="4041775" cy="3611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1"/>
          <p:cNvSpPr>
            <a:spLocks noGrp="1"/>
          </p:cNvSpPr>
          <p:nvPr>
            <p:ph type="title" hasCustomPrompt="1"/>
          </p:nvPr>
        </p:nvSpPr>
        <p:spPr>
          <a:xfrm>
            <a:off x="457200" y="274638"/>
            <a:ext cx="5029200" cy="868362"/>
          </a:xfrm>
        </p:spPr>
        <p:txBody>
          <a:bodyPr/>
          <a:lstStyle>
            <a:lvl1pPr>
              <a:defRPr sz="5400" baseline="0">
                <a:solidFill>
                  <a:srgbClr val="012A9D"/>
                </a:solidFill>
              </a:defRPr>
            </a:lvl1pPr>
          </a:lstStyle>
          <a:p>
            <a:r>
              <a:rPr lang="en-US" dirty="0" smtClean="0"/>
              <a:t>TWO COLUMN</a:t>
            </a:r>
            <a:endParaRPr lang="en-US" dirty="0"/>
          </a:p>
        </p:txBody>
      </p:sp>
      <p:sp>
        <p:nvSpPr>
          <p:cNvPr id="11" name="Text Placeholder 8"/>
          <p:cNvSpPr>
            <a:spLocks noGrp="1"/>
          </p:cNvSpPr>
          <p:nvPr>
            <p:ph type="body" sz="quarter" idx="10" hasCustomPrompt="1"/>
          </p:nvPr>
        </p:nvSpPr>
        <p:spPr>
          <a:xfrm>
            <a:off x="457200" y="1143000"/>
            <a:ext cx="5029200" cy="533400"/>
          </a:xfrm>
        </p:spPr>
        <p:txBody>
          <a:bodyPr/>
          <a:lstStyle>
            <a:lvl1pPr marL="0" indent="0">
              <a:buNone/>
              <a:defRPr sz="3200" b="0" baseline="0"/>
            </a:lvl1pPr>
          </a:lstStyle>
          <a:p>
            <a:pPr lvl="0"/>
            <a:r>
              <a:rPr lang="en-US" dirty="0" smtClean="0"/>
              <a:t>SUBTITTLE</a:t>
            </a:r>
            <a:endParaRPr lang="en-US" dirty="0"/>
          </a:p>
        </p:txBody>
      </p:sp>
    </p:spTree>
    <p:extLst>
      <p:ext uri="{BB962C8B-B14F-4D97-AF65-F5344CB8AC3E}">
        <p14:creationId xmlns="" xmlns:p14="http://schemas.microsoft.com/office/powerpoint/2010/main" val="172120748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3480316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9765363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402621507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38508082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15" cstate="print">
            <a:extLst>
              <a:ext uri="{28A0092B-C50C-407E-A947-70E740481C1C}">
                <a14:useLocalDpi xmlns="" xmlns:a14="http://schemas.microsoft.com/office/drawing/2010/main" val="0"/>
              </a:ext>
            </a:extLst>
          </a:blip>
          <a:stretch>
            <a:fillRect/>
          </a:stretch>
        </p:blipFill>
        <p:spPr>
          <a:xfrm>
            <a:off x="0" y="-12700"/>
            <a:ext cx="9144000" cy="1051560"/>
          </a:xfrm>
          <a:prstGeom prst="rect">
            <a:avLst/>
          </a:prstGeom>
        </p:spPr>
      </p:pic>
      <p:pic>
        <p:nvPicPr>
          <p:cNvPr id="8" name="Picture 7"/>
          <p:cNvPicPr>
            <a:picLocks noChangeAspect="1"/>
          </p:cNvPicPr>
          <p:nvPr userDrawn="1"/>
        </p:nvPicPr>
        <p:blipFill>
          <a:blip r:embed="rId16" cstate="print">
            <a:extLst>
              <a:ext uri="{28A0092B-C50C-407E-A947-70E740481C1C}">
                <a14:useLocalDpi xmlns="" xmlns:a14="http://schemas.microsoft.com/office/drawing/2010/main" val="0"/>
              </a:ext>
            </a:extLst>
          </a:blip>
          <a:stretch>
            <a:fillRect/>
          </a:stretch>
        </p:blipFill>
        <p:spPr>
          <a:xfrm>
            <a:off x="0" y="5806440"/>
            <a:ext cx="9144000" cy="105156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0" name="Picture 9"/>
          <p:cNvPicPr>
            <a:picLocks noChangeAspect="1"/>
          </p:cNvPicPr>
          <p:nvPr userDrawn="1"/>
        </p:nvPicPr>
        <p:blipFill>
          <a:blip r:embed="rId17" cstate="print">
            <a:extLst>
              <a:ext uri="{28A0092B-C50C-407E-A947-70E740481C1C}">
                <a14:useLocalDpi xmlns="" xmlns:a14="http://schemas.microsoft.com/office/drawing/2010/main" val="0"/>
              </a:ext>
            </a:extLst>
          </a:blip>
          <a:stretch>
            <a:fillRect/>
          </a:stretch>
        </p:blipFill>
        <p:spPr>
          <a:xfrm>
            <a:off x="7758145" y="6218158"/>
            <a:ext cx="384049" cy="414529"/>
          </a:xfrm>
          <a:prstGeom prst="rect">
            <a:avLst/>
          </a:prstGeom>
        </p:spPr>
      </p:pic>
      <p:sp>
        <p:nvSpPr>
          <p:cNvPr id="11" name="Isosceles Triangle 10">
            <a:hlinkClick r:id="" action="ppaction://hlinkshowjump?jump=nextslide"/>
          </p:cNvPr>
          <p:cNvSpPr/>
          <p:nvPr userDrawn="1"/>
        </p:nvSpPr>
        <p:spPr>
          <a:xfrm rot="5400000">
            <a:off x="8291506" y="6324759"/>
            <a:ext cx="233540" cy="201327"/>
          </a:xfrm>
          <a:prstGeom prst="triangle">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2" name="Isosceles Triangle 11">
            <a:hlinkClick r:id="" action="ppaction://hlinkshowjump?jump=previousslide"/>
          </p:cNvPr>
          <p:cNvSpPr/>
          <p:nvPr userDrawn="1"/>
        </p:nvSpPr>
        <p:spPr>
          <a:xfrm rot="16200000" flipH="1">
            <a:off x="7375294" y="6324759"/>
            <a:ext cx="233540" cy="201327"/>
          </a:xfrm>
          <a:prstGeom prst="triangle">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3" name="Rectangle 12"/>
          <p:cNvSpPr/>
          <p:nvPr userDrawn="1"/>
        </p:nvSpPr>
        <p:spPr>
          <a:xfrm>
            <a:off x="2743200" y="6102257"/>
            <a:ext cx="4572000" cy="1384995"/>
          </a:xfrm>
          <a:prstGeom prst="rect">
            <a:avLst/>
          </a:prstGeom>
        </p:spPr>
        <p:txBody>
          <a:bodyPr>
            <a:spAutoFit/>
          </a:bodyPr>
          <a:lstStyle/>
          <a:p>
            <a:pPr algn="r"/>
            <a:r>
              <a:rPr lang="en-US" sz="1200" b="1" kern="1200" dirty="0" smtClean="0">
                <a:solidFill>
                  <a:schemeClr val="bg1"/>
                </a:solidFill>
                <a:latin typeface="+mn-lt"/>
                <a:ea typeface="+mn-ea"/>
                <a:cs typeface="+mn-cs"/>
              </a:rPr>
              <a:t>AAFEA  Headquarters</a:t>
            </a:r>
          </a:p>
          <a:p>
            <a:pPr algn="r"/>
            <a:r>
              <a:rPr lang="en-US" sz="1200" b="0" kern="1200" dirty="0" smtClean="0">
                <a:solidFill>
                  <a:schemeClr val="bg1"/>
                </a:solidFill>
                <a:latin typeface="+mn-lt"/>
                <a:ea typeface="+mn-ea"/>
                <a:cs typeface="+mn-cs"/>
              </a:rPr>
              <a:t>9303 Monroe Road, Suite H1</a:t>
            </a:r>
          </a:p>
          <a:p>
            <a:pPr algn="r"/>
            <a:r>
              <a:rPr lang="en-US" sz="1200" b="0" kern="1200" dirty="0" smtClean="0">
                <a:solidFill>
                  <a:schemeClr val="bg1"/>
                </a:solidFill>
                <a:latin typeface="+mn-lt"/>
                <a:ea typeface="+mn-ea"/>
                <a:cs typeface="+mn-cs"/>
              </a:rPr>
              <a:t>Charlotte, NC 28270</a:t>
            </a:r>
          </a:p>
          <a:p>
            <a:pPr algn="r"/>
            <a:r>
              <a:rPr lang="en-US" sz="1200" b="0" kern="1200" dirty="0" smtClean="0">
                <a:solidFill>
                  <a:schemeClr val="bg1"/>
                </a:solidFill>
                <a:latin typeface="+mn-lt"/>
                <a:ea typeface="+mn-ea"/>
                <a:cs typeface="+mn-cs"/>
              </a:rPr>
              <a:t>Phone</a:t>
            </a:r>
            <a:r>
              <a:rPr lang="en-US" sz="1200" b="0" kern="1200" smtClean="0">
                <a:solidFill>
                  <a:schemeClr val="bg1"/>
                </a:solidFill>
                <a:latin typeface="+mn-lt"/>
                <a:ea typeface="+mn-ea"/>
                <a:cs typeface="+mn-cs"/>
              </a:rPr>
              <a:t>: </a:t>
            </a:r>
            <a:r>
              <a:rPr lang="en-US" sz="1200" b="0" kern="1200" smtClean="0">
                <a:solidFill>
                  <a:schemeClr val="bg1"/>
                </a:solidFill>
                <a:latin typeface="+mn-lt"/>
                <a:ea typeface="+mn-ea"/>
                <a:cs typeface="+mn-cs"/>
              </a:rPr>
              <a:t>1.888.466.3995 </a:t>
            </a:r>
            <a:r>
              <a:rPr lang="en-US" sz="1200" b="0" kern="1200" dirty="0" smtClean="0">
                <a:solidFill>
                  <a:schemeClr val="bg1"/>
                </a:solidFill>
                <a:latin typeface="+mn-lt"/>
                <a:ea typeface="+mn-ea"/>
                <a:cs typeface="+mn-cs"/>
              </a:rPr>
              <a:t>/ www. myafea.org</a:t>
            </a:r>
            <a:endParaRPr lang="en-US" sz="1200" b="0" dirty="0" smtClean="0">
              <a:solidFill>
                <a:schemeClr val="bg1"/>
              </a:solidFill>
            </a:endParaRPr>
          </a:p>
          <a:p>
            <a:pPr algn="r"/>
            <a:endParaRPr lang="en-US" sz="1200" kern="1200" dirty="0" smtClean="0">
              <a:solidFill>
                <a:schemeClr val="bg1"/>
              </a:solidFill>
              <a:latin typeface="+mn-lt"/>
              <a:ea typeface="+mn-ea"/>
              <a:cs typeface="+mn-cs"/>
            </a:endParaRPr>
          </a:p>
          <a:p>
            <a:pPr algn="r"/>
            <a:endParaRPr lang="en-US" sz="1200" dirty="0" smtClean="0">
              <a:solidFill>
                <a:srgbClr val="012A9D"/>
              </a:solidFill>
            </a:endParaRPr>
          </a:p>
          <a:p>
            <a:pPr algn="r"/>
            <a:endParaRPr lang="en-US" sz="1200" dirty="0">
              <a:solidFill>
                <a:srgbClr val="002060"/>
              </a:solidFill>
              <a:latin typeface="Arial" pitchFamily="34" charset="0"/>
              <a:ea typeface="Arial Unicode MS" pitchFamily="34" charset="-128"/>
              <a:cs typeface="Arial" pitchFamily="34" charset="0"/>
            </a:endParaRPr>
          </a:p>
        </p:txBody>
      </p:sp>
    </p:spTree>
    <p:extLst>
      <p:ext uri="{BB962C8B-B14F-4D97-AF65-F5344CB8AC3E}">
        <p14:creationId xmlns="" xmlns:p14="http://schemas.microsoft.com/office/powerpoint/2010/main" val="2506991807"/>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txStyles>
    <p:titleStyle>
      <a:lvl1pPr algn="l" defTabSz="914400" rtl="0" eaLnBrk="1" latinLnBrk="0" hangingPunct="1">
        <a:spcBef>
          <a:spcPct val="0"/>
        </a:spcBef>
        <a:buNone/>
        <a:defRPr sz="3600" b="1" kern="1200">
          <a:solidFill>
            <a:schemeClr val="tx1">
              <a:lumMod val="75000"/>
              <a:lumOff val="25000"/>
            </a:schemeClr>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rgbClr val="97E519"/>
        </a:buClr>
        <a:buFont typeface="Webdings" pitchFamily="18" charset="2"/>
        <a:buChar char="/"/>
        <a:defRPr sz="2400" kern="1200">
          <a:solidFill>
            <a:schemeClr val="tx1">
              <a:lumMod val="75000"/>
              <a:lumOff val="25000"/>
            </a:schemeClr>
          </a:solidFill>
          <a:latin typeface="Arial Unicode MS" pitchFamily="34" charset="-128"/>
          <a:ea typeface="Arial Unicode MS" pitchFamily="34" charset="-128"/>
          <a:cs typeface="Arial Unicode MS" pitchFamily="34" charset="-128"/>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Unicode MS" pitchFamily="34" charset="-128"/>
          <a:ea typeface="Arial Unicode MS" pitchFamily="34" charset="-128"/>
          <a:cs typeface="Arial Unicode MS" pitchFamily="34" charset="-128"/>
        </a:defRPr>
      </a:lvl2pPr>
      <a:lvl3pPr marL="1143000" indent="-228600" algn="l" defTabSz="914400" rtl="0" eaLnBrk="1" latinLnBrk="0" hangingPunct="1">
        <a:spcBef>
          <a:spcPct val="20000"/>
        </a:spcBef>
        <a:buFont typeface="Arial" pitchFamily="34" charset="0"/>
        <a:buChar char="•"/>
        <a:defRPr sz="1800" kern="1200">
          <a:solidFill>
            <a:schemeClr val="tx1">
              <a:lumMod val="50000"/>
              <a:lumOff val="50000"/>
            </a:schemeClr>
          </a:solidFill>
          <a:latin typeface="Arial Unicode MS" pitchFamily="34" charset="-128"/>
          <a:ea typeface="Arial Unicode MS" pitchFamily="34" charset="-128"/>
          <a:cs typeface="Arial Unicode MS" pitchFamily="34" charset="-128"/>
        </a:defRPr>
      </a:lvl3pPr>
      <a:lvl4pPr marL="1600200" indent="-228600" algn="l" defTabSz="914400" rtl="0" eaLnBrk="1" latinLnBrk="0" hangingPunct="1">
        <a:spcBef>
          <a:spcPct val="20000"/>
        </a:spcBef>
        <a:buFont typeface="Arial" pitchFamily="34" charset="0"/>
        <a:buChar char="–"/>
        <a:defRPr sz="1600" kern="1200">
          <a:solidFill>
            <a:schemeClr val="bg1">
              <a:lumMod val="50000"/>
            </a:schemeClr>
          </a:solidFill>
          <a:latin typeface="Arial Unicode MS" pitchFamily="34" charset="-128"/>
          <a:ea typeface="Arial Unicode MS" pitchFamily="34" charset="-128"/>
          <a:cs typeface="Arial Unicode MS" pitchFamily="34" charset="-128"/>
        </a:defRPr>
      </a:lvl4pPr>
      <a:lvl5pPr marL="2057400" indent="-228600" algn="l" defTabSz="914400" rtl="0" eaLnBrk="1" latinLnBrk="0" hangingPunct="1">
        <a:spcBef>
          <a:spcPct val="20000"/>
        </a:spcBef>
        <a:buFont typeface="Arial" pitchFamily="34" charset="0"/>
        <a:buChar char="»"/>
        <a:defRPr sz="1200" kern="1200">
          <a:solidFill>
            <a:schemeClr val="bg1">
              <a:lumMod val="65000"/>
            </a:schemeClr>
          </a:solidFill>
          <a:latin typeface="Arial Unicode MS" pitchFamily="34" charset="-128"/>
          <a:ea typeface="Arial Unicode MS" pitchFamily="34" charset="-128"/>
          <a:cs typeface="Arial Unicode MS" pitchFamily="34" charset="-12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myafea.org/"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133600"/>
            <a:ext cx="7924800" cy="838200"/>
          </a:xfrm>
        </p:spPr>
        <p:txBody>
          <a:bodyPr/>
          <a:lstStyle/>
          <a:p>
            <a:r>
              <a:rPr lang="en-US" dirty="0" smtClean="0"/>
              <a:t>FINANCIAL FITNESS</a:t>
            </a:r>
            <a:endParaRPr lang="en-US" dirty="0"/>
          </a:p>
        </p:txBody>
      </p:sp>
      <p:sp>
        <p:nvSpPr>
          <p:cNvPr id="3" name="Subtitle 2"/>
          <p:cNvSpPr>
            <a:spLocks noGrp="1"/>
          </p:cNvSpPr>
          <p:nvPr>
            <p:ph type="subTitle" idx="1"/>
          </p:nvPr>
        </p:nvSpPr>
        <p:spPr>
          <a:xfrm>
            <a:off x="2286000" y="2971800"/>
            <a:ext cx="6400800" cy="838200"/>
          </a:xfrm>
        </p:spPr>
        <p:txBody>
          <a:bodyPr>
            <a:normAutofit/>
          </a:bodyPr>
          <a:lstStyle/>
          <a:p>
            <a:r>
              <a:rPr lang="en-US" b="1" smtClean="0"/>
              <a:t>Presented by: “Enter name here” </a:t>
            </a:r>
            <a:br>
              <a:rPr lang="en-US" b="1" smtClean="0"/>
            </a:br>
            <a:r>
              <a:rPr lang="en-US" b="1" smtClean="0"/>
              <a:t>Chapter President </a:t>
            </a:r>
            <a:endParaRPr lang="en-US" b="1" dirty="0" smtClean="0"/>
          </a:p>
        </p:txBody>
      </p:sp>
      <p:sp>
        <p:nvSpPr>
          <p:cNvPr id="4" name="Text Placeholder 3"/>
          <p:cNvSpPr>
            <a:spLocks noGrp="1"/>
          </p:cNvSpPr>
          <p:nvPr>
            <p:ph type="body" sz="quarter" idx="13"/>
          </p:nvPr>
        </p:nvSpPr>
        <p:spPr>
          <a:xfrm>
            <a:off x="4114800" y="1600200"/>
            <a:ext cx="4572000" cy="533400"/>
          </a:xfrm>
        </p:spPr>
        <p:txBody>
          <a:bodyPr>
            <a:normAutofit/>
          </a:bodyPr>
          <a:lstStyle/>
          <a:p>
            <a:r>
              <a:rPr lang="en-US" b="1" dirty="0" smtClean="0"/>
              <a:t>Introduction of</a:t>
            </a:r>
            <a:endParaRPr lang="en-US" b="1" dirty="0"/>
          </a:p>
        </p:txBody>
      </p:sp>
      <p:pic>
        <p:nvPicPr>
          <p:cNvPr id="5" name="Pictur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6251442" y="5257800"/>
            <a:ext cx="2511558" cy="639762"/>
          </a:xfrm>
          <a:prstGeom prst="rect">
            <a:avLst/>
          </a:prstGeom>
        </p:spPr>
      </p:pic>
      <p:sp>
        <p:nvSpPr>
          <p:cNvPr id="6" name="TextBox 5"/>
          <p:cNvSpPr txBox="1"/>
          <p:nvPr/>
        </p:nvSpPr>
        <p:spPr>
          <a:xfrm>
            <a:off x="5622428" y="5897562"/>
            <a:ext cx="3094181" cy="1200329"/>
          </a:xfrm>
          <a:prstGeom prst="rect">
            <a:avLst/>
          </a:prstGeom>
          <a:noFill/>
        </p:spPr>
        <p:txBody>
          <a:bodyPr wrap="none" rtlCol="0">
            <a:spAutoFit/>
          </a:bodyPr>
          <a:lstStyle/>
          <a:p>
            <a:pPr algn="r"/>
            <a:r>
              <a:rPr lang="en-US" sz="1200" b="1" dirty="0" smtClean="0">
                <a:solidFill>
                  <a:srgbClr val="012A9D"/>
                </a:solidFill>
              </a:rPr>
              <a:t>AFEA  Headquarters</a:t>
            </a:r>
          </a:p>
          <a:p>
            <a:pPr algn="r"/>
            <a:r>
              <a:rPr lang="en-US" sz="1200" dirty="0" smtClean="0">
                <a:solidFill>
                  <a:srgbClr val="012A9D"/>
                </a:solidFill>
              </a:rPr>
              <a:t>9303 Monroe Road, Suite H1</a:t>
            </a:r>
          </a:p>
          <a:p>
            <a:pPr algn="r"/>
            <a:r>
              <a:rPr lang="en-US" sz="1200" dirty="0" smtClean="0">
                <a:solidFill>
                  <a:srgbClr val="012A9D"/>
                </a:solidFill>
              </a:rPr>
              <a:t>Charlotte, NC 28270</a:t>
            </a:r>
          </a:p>
          <a:p>
            <a:pPr algn="r"/>
            <a:r>
              <a:rPr lang="en-US" sz="1200" dirty="0" smtClean="0">
                <a:solidFill>
                  <a:srgbClr val="012A9D"/>
                </a:solidFill>
              </a:rPr>
              <a:t>Phone: </a:t>
            </a:r>
            <a:r>
              <a:rPr lang="en-US" sz="1200" dirty="0" smtClean="0">
                <a:solidFill>
                  <a:srgbClr val="012A9D"/>
                </a:solidFill>
              </a:rPr>
              <a:t>1.888.466.3995 </a:t>
            </a:r>
            <a:r>
              <a:rPr lang="en-US" sz="1200" dirty="0" smtClean="0">
                <a:solidFill>
                  <a:srgbClr val="012A9D"/>
                </a:solidFill>
              </a:rPr>
              <a:t>/ www. myafea.org</a:t>
            </a:r>
          </a:p>
          <a:p>
            <a:pPr algn="r"/>
            <a:endParaRPr lang="en-US" sz="1200" dirty="0" smtClean="0">
              <a:solidFill>
                <a:srgbClr val="012A9D"/>
              </a:solidFill>
            </a:endParaRPr>
          </a:p>
          <a:p>
            <a:pPr algn="r"/>
            <a:endParaRPr lang="en-US" sz="1200" dirty="0">
              <a:solidFill>
                <a:srgbClr val="002060"/>
              </a:solidFill>
              <a:latin typeface="Arial" pitchFamily="34" charset="0"/>
              <a:ea typeface="Arial Unicode MS" pitchFamily="34" charset="-128"/>
              <a:cs typeface="Arial" pitchFamily="34" charset="0"/>
            </a:endParaRPr>
          </a:p>
        </p:txBody>
      </p:sp>
    </p:spTree>
    <p:extLst>
      <p:ext uri="{BB962C8B-B14F-4D97-AF65-F5344CB8AC3E}">
        <p14:creationId xmlns="" xmlns:p14="http://schemas.microsoft.com/office/powerpoint/2010/main" val="4787301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UNACCOUNTED</a:t>
            </a:r>
            <a:endParaRPr lang="en-US" sz="4800" dirty="0"/>
          </a:p>
        </p:txBody>
      </p:sp>
      <p:sp>
        <p:nvSpPr>
          <p:cNvPr id="3" name="Content Placeholder 2"/>
          <p:cNvSpPr>
            <a:spLocks noGrp="1"/>
          </p:cNvSpPr>
          <p:nvPr>
            <p:ph idx="1"/>
          </p:nvPr>
        </p:nvSpPr>
        <p:spPr>
          <a:xfrm>
            <a:off x="457200" y="2895600"/>
            <a:ext cx="8229600" cy="2133600"/>
          </a:xfrm>
        </p:spPr>
        <p:txBody>
          <a:bodyPr>
            <a:normAutofit/>
          </a:bodyPr>
          <a:lstStyle/>
          <a:p>
            <a:pPr marL="0" indent="0">
              <a:buClr>
                <a:srgbClr val="97E519"/>
              </a:buClr>
              <a:buNone/>
            </a:pPr>
            <a:r>
              <a:rPr lang="en-US" dirty="0"/>
              <a:t>It is highly recommended to be saving: </a:t>
            </a:r>
          </a:p>
          <a:p>
            <a:pPr marL="741363">
              <a:buClr>
                <a:srgbClr val="97E519"/>
              </a:buClr>
              <a:buFont typeface="Webdings" pitchFamily="18" charset="2"/>
              <a:buChar char="/"/>
            </a:pPr>
            <a:r>
              <a:rPr lang="en-US" dirty="0"/>
              <a:t>	10%-15% of your income in your 20s</a:t>
            </a:r>
          </a:p>
          <a:p>
            <a:pPr marL="741363">
              <a:buClr>
                <a:srgbClr val="97E519"/>
              </a:buClr>
              <a:buFont typeface="Webdings" pitchFamily="18" charset="2"/>
              <a:buChar char="/"/>
            </a:pPr>
            <a:r>
              <a:rPr lang="en-US" dirty="0"/>
              <a:t>	15%-25% of your income in your 30s</a:t>
            </a:r>
          </a:p>
          <a:p>
            <a:pPr marL="741363">
              <a:buClr>
                <a:srgbClr val="97E519"/>
              </a:buClr>
              <a:buFont typeface="Webdings" pitchFamily="18" charset="2"/>
              <a:buChar char="/"/>
            </a:pPr>
            <a:r>
              <a:rPr lang="en-US" dirty="0"/>
              <a:t>	25%-35% of your income in your early 40s</a:t>
            </a:r>
            <a:endParaRPr lang="en-US" b="1" dirty="0"/>
          </a:p>
        </p:txBody>
      </p:sp>
      <p:sp>
        <p:nvSpPr>
          <p:cNvPr id="4" name="Text Placeholder 3"/>
          <p:cNvSpPr>
            <a:spLocks noGrp="1"/>
          </p:cNvSpPr>
          <p:nvPr>
            <p:ph type="body" sz="quarter" idx="10"/>
          </p:nvPr>
        </p:nvSpPr>
        <p:spPr/>
        <p:txBody>
          <a:bodyPr>
            <a:normAutofit lnSpcReduction="10000"/>
          </a:bodyPr>
          <a:lstStyle/>
          <a:p>
            <a:r>
              <a:rPr lang="en-US" dirty="0" smtClean="0"/>
              <a:t>FUTURE EXPENSES</a:t>
            </a:r>
            <a:endParaRPr lang="en-US" dirty="0"/>
          </a:p>
        </p:txBody>
      </p:sp>
      <p:sp>
        <p:nvSpPr>
          <p:cNvPr id="5" name="Text Placeholder 4"/>
          <p:cNvSpPr>
            <a:spLocks noGrp="1"/>
          </p:cNvSpPr>
          <p:nvPr>
            <p:ph type="body" sz="quarter" idx="11"/>
          </p:nvPr>
        </p:nvSpPr>
        <p:spPr>
          <a:xfrm>
            <a:off x="457200" y="1905000"/>
            <a:ext cx="8229600" cy="838200"/>
          </a:xfrm>
        </p:spPr>
        <p:txBody>
          <a:bodyPr>
            <a:normAutofit fontScale="85000" lnSpcReduction="20000"/>
          </a:bodyPr>
          <a:lstStyle/>
          <a:p>
            <a:r>
              <a:rPr lang="en-US" dirty="0"/>
              <a:t>With inflation and the instability of Social Security, some experts recommend only counting on 25% of your retirement income coming from SS payments</a:t>
            </a:r>
          </a:p>
        </p:txBody>
      </p:sp>
      <p:sp>
        <p:nvSpPr>
          <p:cNvPr id="10" name="TextBox 9"/>
          <p:cNvSpPr txBox="1"/>
          <p:nvPr/>
        </p:nvSpPr>
        <p:spPr>
          <a:xfrm>
            <a:off x="609600" y="4800600"/>
            <a:ext cx="7772400" cy="914400"/>
          </a:xfrm>
          <a:prstGeom prst="rect">
            <a:avLst/>
          </a:prstGeom>
        </p:spPr>
        <p:txBody>
          <a:bodyPr vert="horz" wrap="square" lIns="91440" tIns="45720" rIns="91440" bIns="45720" rtlCol="0" anchor="ctr">
            <a:normAutofit/>
          </a:bodyPr>
          <a:lstStyle/>
          <a:p>
            <a:pPr>
              <a:spcBef>
                <a:spcPct val="0"/>
              </a:spcBef>
            </a:pPr>
            <a:r>
              <a:rPr lang="en-US" sz="1400" dirty="0" smtClean="0">
                <a:solidFill>
                  <a:schemeClr val="tx1">
                    <a:lumMod val="75000"/>
                    <a:lumOff val="25000"/>
                  </a:schemeClr>
                </a:solidFill>
                <a:ea typeface="+mj-ea"/>
                <a:cs typeface="+mj-cs"/>
              </a:rPr>
              <a:t>Source: http</a:t>
            </a:r>
            <a:r>
              <a:rPr lang="en-US" sz="1400" dirty="0">
                <a:solidFill>
                  <a:schemeClr val="tx1">
                    <a:lumMod val="75000"/>
                    <a:lumOff val="25000"/>
                  </a:schemeClr>
                </a:solidFill>
                <a:ea typeface="+mj-ea"/>
                <a:cs typeface="+mj-cs"/>
              </a:rPr>
              <a:t>://www.schwab.com/public/schwab/research_strategies/market_insight/retirement_strategies/planning/how_much_should_you_save_for_retirement_play_the_percentages.html</a:t>
            </a:r>
          </a:p>
        </p:txBody>
      </p:sp>
    </p:spTree>
    <p:extLst>
      <p:ext uri="{BB962C8B-B14F-4D97-AF65-F5344CB8AC3E}">
        <p14:creationId xmlns="" xmlns:p14="http://schemas.microsoft.com/office/powerpoint/2010/main" val="2261494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OVERCOMING</a:t>
            </a:r>
            <a:endParaRPr lang="en-US" sz="4800" dirty="0"/>
          </a:p>
        </p:txBody>
      </p:sp>
      <p:sp>
        <p:nvSpPr>
          <p:cNvPr id="3" name="Content Placeholder 2"/>
          <p:cNvSpPr>
            <a:spLocks noGrp="1"/>
          </p:cNvSpPr>
          <p:nvPr>
            <p:ph idx="1"/>
          </p:nvPr>
        </p:nvSpPr>
        <p:spPr>
          <a:xfrm>
            <a:off x="457200" y="2362200"/>
            <a:ext cx="8229600" cy="2133600"/>
          </a:xfrm>
        </p:spPr>
        <p:txBody>
          <a:bodyPr>
            <a:normAutofit lnSpcReduction="10000"/>
          </a:bodyPr>
          <a:lstStyle/>
          <a:p>
            <a:pPr>
              <a:buClr>
                <a:srgbClr val="97E519"/>
              </a:buClr>
              <a:buFont typeface="Webdings" pitchFamily="18" charset="2"/>
              <a:buChar char="/"/>
            </a:pPr>
            <a:r>
              <a:rPr lang="en-US" dirty="0" smtClean="0"/>
              <a:t>New set of behaviors.</a:t>
            </a:r>
          </a:p>
          <a:p>
            <a:pPr>
              <a:buClr>
                <a:srgbClr val="97E519"/>
              </a:buClr>
              <a:buFont typeface="Webdings" pitchFamily="18" charset="2"/>
              <a:buChar char="/"/>
            </a:pPr>
            <a:r>
              <a:rPr lang="en-US" dirty="0" smtClean="0"/>
              <a:t>Positive outlook.</a:t>
            </a:r>
          </a:p>
          <a:p>
            <a:pPr>
              <a:buClr>
                <a:srgbClr val="97E519"/>
              </a:buClr>
              <a:buFont typeface="Webdings" pitchFamily="18" charset="2"/>
              <a:buChar char="/"/>
            </a:pPr>
            <a:r>
              <a:rPr lang="en-US" dirty="0" smtClean="0"/>
              <a:t>Commitment!</a:t>
            </a:r>
          </a:p>
          <a:p>
            <a:pPr>
              <a:buClr>
                <a:srgbClr val="97E519"/>
              </a:buClr>
              <a:buFont typeface="Webdings" pitchFamily="18" charset="2"/>
              <a:buChar char="/"/>
            </a:pPr>
            <a:endParaRPr lang="en-US" dirty="0" smtClean="0"/>
          </a:p>
          <a:p>
            <a:pPr>
              <a:buClr>
                <a:srgbClr val="97E519"/>
              </a:buClr>
              <a:buFont typeface="Webdings" pitchFamily="18" charset="2"/>
              <a:buChar char="/"/>
            </a:pPr>
            <a:r>
              <a:rPr lang="en-US" sz="2800" b="1" dirty="0" smtClean="0"/>
              <a:t>A PLAN!!</a:t>
            </a:r>
          </a:p>
          <a:p>
            <a:endParaRPr lang="en-US" dirty="0"/>
          </a:p>
        </p:txBody>
      </p:sp>
      <p:sp>
        <p:nvSpPr>
          <p:cNvPr id="4" name="Text Placeholder 3"/>
          <p:cNvSpPr>
            <a:spLocks noGrp="1"/>
          </p:cNvSpPr>
          <p:nvPr>
            <p:ph type="body" sz="quarter" idx="10"/>
          </p:nvPr>
        </p:nvSpPr>
        <p:spPr/>
        <p:txBody>
          <a:bodyPr>
            <a:normAutofit lnSpcReduction="10000"/>
          </a:bodyPr>
          <a:lstStyle/>
          <a:p>
            <a:r>
              <a:rPr lang="en-US" dirty="0" smtClean="0"/>
              <a:t>THE CHALLENGES</a:t>
            </a:r>
            <a:endParaRPr lang="en-US" dirty="0"/>
          </a:p>
        </p:txBody>
      </p:sp>
      <p:sp>
        <p:nvSpPr>
          <p:cNvPr id="5" name="Text Placeholder 4"/>
          <p:cNvSpPr>
            <a:spLocks noGrp="1"/>
          </p:cNvSpPr>
          <p:nvPr>
            <p:ph type="body" sz="quarter" idx="11"/>
          </p:nvPr>
        </p:nvSpPr>
        <p:spPr/>
        <p:txBody>
          <a:bodyPr>
            <a:normAutofit fontScale="92500" lnSpcReduction="20000"/>
          </a:bodyPr>
          <a:lstStyle/>
          <a:p>
            <a:r>
              <a:rPr lang="en-US" dirty="0" smtClean="0"/>
              <a:t>TO OVERCOME, YOU MUST HAVE:</a:t>
            </a:r>
          </a:p>
          <a:p>
            <a:endParaRPr lang="en-US" dirty="0"/>
          </a:p>
        </p:txBody>
      </p:sp>
    </p:spTree>
    <p:extLst>
      <p:ext uri="{BB962C8B-B14F-4D97-AF65-F5344CB8AC3E}">
        <p14:creationId xmlns="" xmlns:p14="http://schemas.microsoft.com/office/powerpoint/2010/main" val="23409315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p:txBody>
          <a:bodyPr anchor="ctr"/>
          <a:lstStyle/>
          <a:p>
            <a:r>
              <a:rPr lang="en-US" dirty="0" smtClean="0"/>
              <a:t>Plan</a:t>
            </a:r>
            <a:endParaRPr lang="en-US" dirty="0"/>
          </a:p>
        </p:txBody>
      </p:sp>
      <p:sp>
        <p:nvSpPr>
          <p:cNvPr id="11" name="Content Placeholder 10"/>
          <p:cNvSpPr>
            <a:spLocks noGrp="1"/>
          </p:cNvSpPr>
          <p:nvPr>
            <p:ph sz="half" idx="2"/>
          </p:nvPr>
        </p:nvSpPr>
        <p:spPr/>
        <p:txBody>
          <a:bodyPr>
            <a:normAutofit/>
          </a:bodyPr>
          <a:lstStyle/>
          <a:p>
            <a:pPr>
              <a:buClr>
                <a:srgbClr val="97E519"/>
              </a:buClr>
              <a:buFont typeface="Webdings" pitchFamily="18" charset="2"/>
              <a:buChar char="/"/>
            </a:pPr>
            <a:r>
              <a:rPr lang="en-US" sz="2000" dirty="0"/>
              <a:t>Entry Point</a:t>
            </a:r>
          </a:p>
          <a:p>
            <a:pPr>
              <a:buClr>
                <a:srgbClr val="97E519"/>
              </a:buClr>
              <a:buFont typeface="Webdings" pitchFamily="18" charset="2"/>
              <a:buChar char="/"/>
            </a:pPr>
            <a:r>
              <a:rPr lang="en-US" sz="2000" dirty="0"/>
              <a:t>Definite Purpose</a:t>
            </a:r>
          </a:p>
          <a:p>
            <a:pPr>
              <a:buClr>
                <a:srgbClr val="97E519"/>
              </a:buClr>
              <a:buFont typeface="Webdings" pitchFamily="18" charset="2"/>
              <a:buChar char="/"/>
            </a:pPr>
            <a:r>
              <a:rPr lang="en-US" sz="2000" dirty="0"/>
              <a:t>Defined Time Frame</a:t>
            </a:r>
          </a:p>
          <a:p>
            <a:pPr>
              <a:buClr>
                <a:srgbClr val="97E519"/>
              </a:buClr>
              <a:buFont typeface="Webdings" pitchFamily="18" charset="2"/>
              <a:buChar char="/"/>
            </a:pPr>
            <a:r>
              <a:rPr lang="en-US" sz="2000" dirty="0"/>
              <a:t>Flexibility (for Emergencies)</a:t>
            </a:r>
          </a:p>
          <a:p>
            <a:pPr>
              <a:buClr>
                <a:srgbClr val="97E519"/>
              </a:buClr>
              <a:buFont typeface="Webdings" pitchFamily="18" charset="2"/>
              <a:buChar char="/"/>
            </a:pPr>
            <a:r>
              <a:rPr lang="en-US" sz="2000" dirty="0"/>
              <a:t>Goals (Short, mid, and long-term)</a:t>
            </a:r>
          </a:p>
          <a:p>
            <a:pPr>
              <a:buClr>
                <a:srgbClr val="97E519"/>
              </a:buClr>
              <a:buFont typeface="Webdings" pitchFamily="18" charset="2"/>
              <a:buChar char="/"/>
            </a:pPr>
            <a:r>
              <a:rPr lang="en-US" sz="2000" dirty="0"/>
              <a:t>Clear Allocation of Assets</a:t>
            </a:r>
          </a:p>
          <a:p>
            <a:pPr>
              <a:buClr>
                <a:srgbClr val="97E519"/>
              </a:buClr>
              <a:buFont typeface="Webdings" pitchFamily="18" charset="2"/>
              <a:buChar char="/"/>
            </a:pPr>
            <a:r>
              <a:rPr lang="en-US" sz="2000" dirty="0"/>
              <a:t>Exit Strategy</a:t>
            </a:r>
          </a:p>
        </p:txBody>
      </p:sp>
      <p:sp>
        <p:nvSpPr>
          <p:cNvPr id="12" name="Text Placeholder 11"/>
          <p:cNvSpPr>
            <a:spLocks noGrp="1"/>
          </p:cNvSpPr>
          <p:nvPr>
            <p:ph type="body" sz="quarter" idx="3"/>
          </p:nvPr>
        </p:nvSpPr>
        <p:spPr/>
        <p:txBody>
          <a:bodyPr anchor="ctr"/>
          <a:lstStyle/>
          <a:p>
            <a:r>
              <a:rPr lang="en-US" dirty="0" smtClean="0"/>
              <a:t>Products</a:t>
            </a:r>
            <a:endParaRPr lang="en-US" dirty="0"/>
          </a:p>
        </p:txBody>
      </p:sp>
      <p:sp>
        <p:nvSpPr>
          <p:cNvPr id="13" name="Content Placeholder 12"/>
          <p:cNvSpPr>
            <a:spLocks noGrp="1"/>
          </p:cNvSpPr>
          <p:nvPr>
            <p:ph sz="quarter" idx="4"/>
          </p:nvPr>
        </p:nvSpPr>
        <p:spPr/>
        <p:txBody>
          <a:bodyPr>
            <a:normAutofit/>
          </a:bodyPr>
          <a:lstStyle/>
          <a:p>
            <a:pPr>
              <a:buClr>
                <a:srgbClr val="97E519"/>
              </a:buClr>
              <a:buFont typeface="Webdings" pitchFamily="18" charset="2"/>
              <a:buChar char="/"/>
            </a:pPr>
            <a:r>
              <a:rPr lang="en-US" sz="2000" dirty="0"/>
              <a:t>Mutual Fund		Bonds</a:t>
            </a:r>
          </a:p>
          <a:p>
            <a:pPr>
              <a:buClr>
                <a:srgbClr val="97E519"/>
              </a:buClr>
              <a:buFont typeface="Webdings" pitchFamily="18" charset="2"/>
              <a:buChar char="/"/>
            </a:pPr>
            <a:r>
              <a:rPr lang="en-US" sz="2000" dirty="0"/>
              <a:t>Stock		</a:t>
            </a:r>
            <a:r>
              <a:rPr lang="en-US" sz="2000" dirty="0" smtClean="0"/>
              <a:t>POA</a:t>
            </a:r>
          </a:p>
          <a:p>
            <a:pPr>
              <a:buClr>
                <a:srgbClr val="97E519"/>
              </a:buClr>
              <a:buFont typeface="Webdings" pitchFamily="18" charset="2"/>
              <a:buChar char="/"/>
            </a:pPr>
            <a:r>
              <a:rPr lang="en-US" sz="2000" dirty="0" smtClean="0"/>
              <a:t>Living Trust		Will</a:t>
            </a:r>
          </a:p>
          <a:p>
            <a:pPr>
              <a:buClr>
                <a:srgbClr val="97E519"/>
              </a:buClr>
              <a:buFont typeface="Webdings" pitchFamily="18" charset="2"/>
              <a:buChar char="/"/>
            </a:pPr>
            <a:r>
              <a:rPr lang="en-US" sz="2000" dirty="0" smtClean="0"/>
              <a:t>401(k</a:t>
            </a:r>
            <a:r>
              <a:rPr lang="en-US" sz="2000" dirty="0"/>
              <a:t>) / 403(b)	CD</a:t>
            </a:r>
          </a:p>
          <a:p>
            <a:pPr>
              <a:buClr>
                <a:srgbClr val="97E519"/>
              </a:buClr>
              <a:buFont typeface="Webdings" pitchFamily="18" charset="2"/>
              <a:buChar char="/"/>
            </a:pPr>
            <a:r>
              <a:rPr lang="en-US" sz="2000" dirty="0"/>
              <a:t>IRA / Roth IRA		</a:t>
            </a:r>
          </a:p>
          <a:p>
            <a:pPr>
              <a:buClr>
                <a:srgbClr val="97E519"/>
              </a:buClr>
              <a:buFont typeface="Webdings" pitchFamily="18" charset="2"/>
              <a:buChar char="/"/>
            </a:pPr>
            <a:r>
              <a:rPr lang="en-US" sz="2000" dirty="0"/>
              <a:t>Mortgage</a:t>
            </a:r>
          </a:p>
          <a:p>
            <a:pPr>
              <a:buClr>
                <a:srgbClr val="97E519"/>
              </a:buClr>
              <a:buFont typeface="Webdings" pitchFamily="18" charset="2"/>
              <a:buChar char="/"/>
            </a:pPr>
            <a:r>
              <a:rPr lang="en-US" sz="2000" dirty="0"/>
              <a:t>Real Estate</a:t>
            </a:r>
          </a:p>
          <a:p>
            <a:endParaRPr lang="en-US" sz="2000" dirty="0"/>
          </a:p>
        </p:txBody>
      </p:sp>
      <p:sp>
        <p:nvSpPr>
          <p:cNvPr id="2" name="Title 1"/>
          <p:cNvSpPr>
            <a:spLocks noGrp="1"/>
          </p:cNvSpPr>
          <p:nvPr>
            <p:ph type="title"/>
          </p:nvPr>
        </p:nvSpPr>
        <p:spPr>
          <a:xfrm>
            <a:off x="457200" y="274638"/>
            <a:ext cx="6629400" cy="868362"/>
          </a:xfrm>
        </p:spPr>
        <p:txBody>
          <a:bodyPr/>
          <a:lstStyle/>
          <a:p>
            <a:r>
              <a:rPr lang="en-US" sz="3600" dirty="0" smtClean="0"/>
              <a:t>A PLAN VS. PRODUCTS</a:t>
            </a:r>
            <a:endParaRPr lang="en-US" sz="3600" dirty="0"/>
          </a:p>
        </p:txBody>
      </p:sp>
      <p:sp>
        <p:nvSpPr>
          <p:cNvPr id="14" name="Text Placeholder 13"/>
          <p:cNvSpPr>
            <a:spLocks noGrp="1"/>
          </p:cNvSpPr>
          <p:nvPr>
            <p:ph type="body" sz="quarter" idx="10"/>
          </p:nvPr>
        </p:nvSpPr>
        <p:spPr>
          <a:xfrm>
            <a:off x="457200" y="990600"/>
            <a:ext cx="7315200" cy="533400"/>
          </a:xfrm>
        </p:spPr>
        <p:txBody>
          <a:bodyPr anchor="ctr">
            <a:normAutofit/>
          </a:bodyPr>
          <a:lstStyle/>
          <a:p>
            <a:r>
              <a:rPr lang="en-US" sz="1600" dirty="0" smtClean="0"/>
              <a:t>ANY PRODUCTS YOU IMPLEMENT SHOULD FIT INTO YOUR PLAN</a:t>
            </a:r>
            <a:endParaRPr lang="en-US" sz="1600" dirty="0"/>
          </a:p>
        </p:txBody>
      </p:sp>
    </p:spTree>
    <p:extLst>
      <p:ext uri="{BB962C8B-B14F-4D97-AF65-F5344CB8AC3E}">
        <p14:creationId xmlns="" xmlns:p14="http://schemas.microsoft.com/office/powerpoint/2010/main" val="5692385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800" dirty="0" smtClean="0"/>
              <a:t>COMPONENTS</a:t>
            </a:r>
            <a:endParaRPr lang="en-US" sz="4800" dirty="0"/>
          </a:p>
        </p:txBody>
      </p:sp>
      <p:sp>
        <p:nvSpPr>
          <p:cNvPr id="7" name="Text Placeholder 6"/>
          <p:cNvSpPr>
            <a:spLocks noGrp="1"/>
          </p:cNvSpPr>
          <p:nvPr>
            <p:ph type="body" sz="quarter" idx="10"/>
          </p:nvPr>
        </p:nvSpPr>
        <p:spPr/>
        <p:txBody>
          <a:bodyPr>
            <a:normAutofit lnSpcReduction="10000"/>
          </a:bodyPr>
          <a:lstStyle/>
          <a:p>
            <a:r>
              <a:rPr lang="en-US" dirty="0" smtClean="0"/>
              <a:t>OF A FINANCIAL PLAN</a:t>
            </a:r>
            <a:endParaRPr lang="en-US" dirty="0"/>
          </a:p>
        </p:txBody>
      </p:sp>
      <p:graphicFrame>
        <p:nvGraphicFramePr>
          <p:cNvPr id="8" name="Diagram 7"/>
          <p:cNvGraphicFramePr/>
          <p:nvPr>
            <p:extLst>
              <p:ext uri="{D42A27DB-BD31-4B8C-83A1-F6EECF244321}">
                <p14:modId xmlns="" xmlns:p14="http://schemas.microsoft.com/office/powerpoint/2010/main" val="209920254"/>
              </p:ext>
            </p:extLst>
          </p:nvPr>
        </p:nvGraphicFramePr>
        <p:xfrm>
          <a:off x="1905000" y="1981200"/>
          <a:ext cx="6096000" cy="375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16998225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MONEY</a:t>
            </a:r>
            <a:endParaRPr lang="en-US" dirty="0"/>
          </a:p>
        </p:txBody>
      </p:sp>
      <p:sp>
        <p:nvSpPr>
          <p:cNvPr id="9" name="Content Placeholder 8"/>
          <p:cNvSpPr>
            <a:spLocks noGrp="1"/>
          </p:cNvSpPr>
          <p:nvPr>
            <p:ph idx="1"/>
          </p:nvPr>
        </p:nvSpPr>
        <p:spPr>
          <a:xfrm>
            <a:off x="457200" y="2194091"/>
            <a:ext cx="8229600" cy="472909"/>
          </a:xfrm>
        </p:spPr>
        <p:txBody>
          <a:bodyPr>
            <a:normAutofit/>
          </a:bodyPr>
          <a:lstStyle/>
          <a:p>
            <a:r>
              <a:rPr lang="en-US" sz="2200" dirty="0"/>
              <a:t>Develop a monthly allotment of income.</a:t>
            </a:r>
          </a:p>
          <a:p>
            <a:endParaRPr lang="en-US" sz="2200" dirty="0"/>
          </a:p>
        </p:txBody>
      </p:sp>
      <p:sp>
        <p:nvSpPr>
          <p:cNvPr id="10" name="Text Placeholder 9"/>
          <p:cNvSpPr>
            <a:spLocks noGrp="1"/>
          </p:cNvSpPr>
          <p:nvPr>
            <p:ph type="body" sz="quarter" idx="10"/>
          </p:nvPr>
        </p:nvSpPr>
        <p:spPr>
          <a:xfrm>
            <a:off x="457200" y="1066800"/>
            <a:ext cx="5029200" cy="533400"/>
          </a:xfrm>
        </p:spPr>
        <p:txBody>
          <a:bodyPr>
            <a:noAutofit/>
          </a:bodyPr>
          <a:lstStyle/>
          <a:p>
            <a:r>
              <a:rPr lang="en-US" sz="3600" dirty="0" smtClean="0"/>
              <a:t>MANAGEMENT</a:t>
            </a:r>
            <a:endParaRPr lang="en-US" sz="3600" dirty="0"/>
          </a:p>
        </p:txBody>
      </p:sp>
      <p:sp>
        <p:nvSpPr>
          <p:cNvPr id="11" name="Text Placeholder 10"/>
          <p:cNvSpPr>
            <a:spLocks noGrp="1"/>
          </p:cNvSpPr>
          <p:nvPr>
            <p:ph type="body" sz="quarter" idx="11"/>
          </p:nvPr>
        </p:nvSpPr>
        <p:spPr>
          <a:xfrm>
            <a:off x="457200" y="1828800"/>
            <a:ext cx="5029200" cy="381000"/>
          </a:xfrm>
        </p:spPr>
        <p:txBody>
          <a:bodyPr>
            <a:normAutofit fontScale="92500" lnSpcReduction="20000"/>
          </a:bodyPr>
          <a:lstStyle/>
          <a:p>
            <a:r>
              <a:rPr lang="en-US" dirty="0" smtClean="0"/>
              <a:t>CREATE A BUDGET</a:t>
            </a:r>
            <a:endParaRPr lang="en-US" dirty="0"/>
          </a:p>
        </p:txBody>
      </p:sp>
      <p:sp>
        <p:nvSpPr>
          <p:cNvPr id="12" name="Content Placeholder 11"/>
          <p:cNvSpPr>
            <a:spLocks noGrp="1"/>
          </p:cNvSpPr>
          <p:nvPr>
            <p:ph idx="12"/>
          </p:nvPr>
        </p:nvSpPr>
        <p:spPr>
          <a:xfrm>
            <a:off x="457200" y="3229474"/>
            <a:ext cx="8229600" cy="685801"/>
          </a:xfrm>
        </p:spPr>
        <p:txBody>
          <a:bodyPr>
            <a:normAutofit fontScale="92500" lnSpcReduction="20000"/>
          </a:bodyPr>
          <a:lstStyle/>
          <a:p>
            <a:r>
              <a:rPr lang="en-US" dirty="0"/>
              <a:t>If you get a sizeable refund, eliminate it so you have more disposable/investable income</a:t>
            </a:r>
          </a:p>
        </p:txBody>
      </p:sp>
      <p:sp>
        <p:nvSpPr>
          <p:cNvPr id="13" name="Text Placeholder 12"/>
          <p:cNvSpPr>
            <a:spLocks noGrp="1"/>
          </p:cNvSpPr>
          <p:nvPr>
            <p:ph type="body" sz="quarter" idx="13"/>
          </p:nvPr>
        </p:nvSpPr>
        <p:spPr>
          <a:xfrm>
            <a:off x="457200" y="2864183"/>
            <a:ext cx="5029200" cy="381000"/>
          </a:xfrm>
        </p:spPr>
        <p:txBody>
          <a:bodyPr>
            <a:normAutofit fontScale="92500" lnSpcReduction="20000"/>
          </a:bodyPr>
          <a:lstStyle/>
          <a:p>
            <a:r>
              <a:rPr lang="en-US" dirty="0" smtClean="0"/>
              <a:t>READJUST W-2 ALLOWANCES</a:t>
            </a:r>
            <a:endParaRPr lang="en-US" dirty="0"/>
          </a:p>
        </p:txBody>
      </p:sp>
      <p:sp>
        <p:nvSpPr>
          <p:cNvPr id="14" name="Content Placeholder 13"/>
          <p:cNvSpPr>
            <a:spLocks noGrp="1"/>
          </p:cNvSpPr>
          <p:nvPr>
            <p:ph idx="14"/>
          </p:nvPr>
        </p:nvSpPr>
        <p:spPr>
          <a:xfrm>
            <a:off x="457200" y="4341057"/>
            <a:ext cx="8229600" cy="459543"/>
          </a:xfrm>
        </p:spPr>
        <p:txBody>
          <a:bodyPr>
            <a:normAutofit fontScale="92500"/>
          </a:bodyPr>
          <a:lstStyle/>
          <a:p>
            <a:r>
              <a:rPr lang="en-US" dirty="0"/>
              <a:t>Consider refinancing non-deductible debt into deductible debt</a:t>
            </a:r>
          </a:p>
        </p:txBody>
      </p:sp>
      <p:sp>
        <p:nvSpPr>
          <p:cNvPr id="15" name="Text Placeholder 14"/>
          <p:cNvSpPr>
            <a:spLocks noGrp="1"/>
          </p:cNvSpPr>
          <p:nvPr>
            <p:ph type="body" sz="quarter" idx="15"/>
          </p:nvPr>
        </p:nvSpPr>
        <p:spPr>
          <a:xfrm>
            <a:off x="457200" y="3975766"/>
            <a:ext cx="6019800" cy="381000"/>
          </a:xfrm>
        </p:spPr>
        <p:txBody>
          <a:bodyPr>
            <a:normAutofit fontScale="92500" lnSpcReduction="20000"/>
          </a:bodyPr>
          <a:lstStyle/>
          <a:p>
            <a:r>
              <a:rPr lang="en-US" dirty="0" smtClean="0"/>
              <a:t>REFINANCE DEBTS WHEN POSSIBLE</a:t>
            </a:r>
            <a:endParaRPr lang="en-US" dirty="0"/>
          </a:p>
        </p:txBody>
      </p:sp>
      <p:sp>
        <p:nvSpPr>
          <p:cNvPr id="17" name="Content Placeholder 13"/>
          <p:cNvSpPr txBox="1">
            <a:spLocks/>
          </p:cNvSpPr>
          <p:nvPr/>
        </p:nvSpPr>
        <p:spPr>
          <a:xfrm>
            <a:off x="457200" y="5262832"/>
            <a:ext cx="8229600" cy="685801"/>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Clr>
                <a:srgbClr val="97E519"/>
              </a:buClr>
              <a:buFont typeface="Webdings" pitchFamily="18" charset="2"/>
              <a:buChar char="/"/>
              <a:defRPr sz="2400" kern="1200">
                <a:solidFill>
                  <a:schemeClr val="tx1">
                    <a:lumMod val="75000"/>
                    <a:lumOff val="25000"/>
                  </a:schemeClr>
                </a:solidFill>
                <a:latin typeface="Arial Unicode MS" pitchFamily="34" charset="-128"/>
                <a:ea typeface="Arial Unicode MS" pitchFamily="34" charset="-128"/>
                <a:cs typeface="Arial Unicode MS" pitchFamily="34" charset="-128"/>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Unicode MS" pitchFamily="34" charset="-128"/>
                <a:ea typeface="Arial Unicode MS" pitchFamily="34" charset="-128"/>
                <a:cs typeface="Arial Unicode MS" pitchFamily="34" charset="-128"/>
              </a:defRPr>
            </a:lvl2pPr>
            <a:lvl3pPr marL="1143000" indent="-228600" algn="l" defTabSz="914400" rtl="0" eaLnBrk="1" latinLnBrk="0" hangingPunct="1">
              <a:spcBef>
                <a:spcPct val="20000"/>
              </a:spcBef>
              <a:buFont typeface="Arial" pitchFamily="34" charset="0"/>
              <a:buChar char="•"/>
              <a:defRPr sz="1800" kern="1200">
                <a:solidFill>
                  <a:schemeClr val="tx1">
                    <a:lumMod val="50000"/>
                    <a:lumOff val="50000"/>
                  </a:schemeClr>
                </a:solidFill>
                <a:latin typeface="Arial Unicode MS" pitchFamily="34" charset="-128"/>
                <a:ea typeface="Arial Unicode MS" pitchFamily="34" charset="-128"/>
                <a:cs typeface="Arial Unicode MS" pitchFamily="34" charset="-128"/>
              </a:defRPr>
            </a:lvl3pPr>
            <a:lvl4pPr marL="1600200" indent="-228600" algn="l" defTabSz="914400" rtl="0" eaLnBrk="1" latinLnBrk="0" hangingPunct="1">
              <a:spcBef>
                <a:spcPct val="20000"/>
              </a:spcBef>
              <a:buFont typeface="Arial" pitchFamily="34" charset="0"/>
              <a:buChar char="–"/>
              <a:defRPr sz="1600" kern="1200">
                <a:solidFill>
                  <a:schemeClr val="bg1">
                    <a:lumMod val="50000"/>
                  </a:schemeClr>
                </a:solidFill>
                <a:latin typeface="Arial Unicode MS" pitchFamily="34" charset="-128"/>
                <a:ea typeface="Arial Unicode MS" pitchFamily="34" charset="-128"/>
                <a:cs typeface="Arial Unicode MS" pitchFamily="34" charset="-128"/>
              </a:defRPr>
            </a:lvl4pPr>
            <a:lvl5pPr marL="2057400" indent="-228600" algn="l" defTabSz="914400" rtl="0" eaLnBrk="1" latinLnBrk="0" hangingPunct="1">
              <a:spcBef>
                <a:spcPct val="20000"/>
              </a:spcBef>
              <a:buFont typeface="Arial" pitchFamily="34" charset="0"/>
              <a:buChar char="»"/>
              <a:defRPr sz="1200" kern="1200">
                <a:solidFill>
                  <a:schemeClr val="bg1">
                    <a:lumMod val="65000"/>
                  </a:schemeClr>
                </a:solidFill>
                <a:latin typeface="Arial Unicode MS" pitchFamily="34" charset="-128"/>
                <a:ea typeface="Arial Unicode MS" pitchFamily="34" charset="-128"/>
                <a:cs typeface="Arial Unicode MS" pitchFamily="34" charset="-12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Do not avoid your checkbook and credit statements; keep tabs on it all.</a:t>
            </a:r>
          </a:p>
        </p:txBody>
      </p:sp>
      <p:sp>
        <p:nvSpPr>
          <p:cNvPr id="18" name="Text Placeholder 14"/>
          <p:cNvSpPr txBox="1">
            <a:spLocks/>
          </p:cNvSpPr>
          <p:nvPr/>
        </p:nvSpPr>
        <p:spPr>
          <a:xfrm>
            <a:off x="457200" y="4897542"/>
            <a:ext cx="8001000" cy="381000"/>
          </a:xfrm>
          <a:prstGeom prst="rect">
            <a:avLst/>
          </a:prstGeom>
        </p:spPr>
        <p:txBody>
          <a:bodyPr vert="horz" lIns="91440" tIns="45720" rIns="91440" bIns="45720" rtlCol="0">
            <a:noAutofit/>
          </a:bodyPr>
          <a:lstStyle>
            <a:lvl1pPr marL="0" indent="0" algn="l" defTabSz="914400" rtl="0" eaLnBrk="1" latinLnBrk="0" hangingPunct="1">
              <a:spcBef>
                <a:spcPct val="20000"/>
              </a:spcBef>
              <a:buClr>
                <a:srgbClr val="97E519"/>
              </a:buClr>
              <a:buFont typeface="Webdings" pitchFamily="18" charset="2"/>
              <a:buNone/>
              <a:defRPr sz="2400" b="1" kern="1200">
                <a:solidFill>
                  <a:schemeClr val="tx1">
                    <a:lumMod val="75000"/>
                    <a:lumOff val="25000"/>
                  </a:schemeClr>
                </a:solidFill>
                <a:latin typeface="Arial Unicode MS" pitchFamily="34" charset="-128"/>
                <a:ea typeface="Arial Unicode MS" pitchFamily="34" charset="-128"/>
                <a:cs typeface="Arial Unicode MS" pitchFamily="34" charset="-128"/>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Unicode MS" pitchFamily="34" charset="-128"/>
                <a:ea typeface="Arial Unicode MS" pitchFamily="34" charset="-128"/>
                <a:cs typeface="Arial Unicode MS" pitchFamily="34" charset="-128"/>
              </a:defRPr>
            </a:lvl2pPr>
            <a:lvl3pPr marL="1143000" indent="-228600" algn="l" defTabSz="914400" rtl="0" eaLnBrk="1" latinLnBrk="0" hangingPunct="1">
              <a:spcBef>
                <a:spcPct val="20000"/>
              </a:spcBef>
              <a:buFont typeface="Arial" pitchFamily="34" charset="0"/>
              <a:buChar char="•"/>
              <a:defRPr sz="1800" kern="1200">
                <a:solidFill>
                  <a:schemeClr val="tx1">
                    <a:lumMod val="50000"/>
                    <a:lumOff val="50000"/>
                  </a:schemeClr>
                </a:solidFill>
                <a:latin typeface="Arial Unicode MS" pitchFamily="34" charset="-128"/>
                <a:ea typeface="Arial Unicode MS" pitchFamily="34" charset="-128"/>
                <a:cs typeface="Arial Unicode MS" pitchFamily="34" charset="-128"/>
              </a:defRPr>
            </a:lvl3pPr>
            <a:lvl4pPr marL="1600200" indent="-228600" algn="l" defTabSz="914400" rtl="0" eaLnBrk="1" latinLnBrk="0" hangingPunct="1">
              <a:spcBef>
                <a:spcPct val="20000"/>
              </a:spcBef>
              <a:buFont typeface="Arial" pitchFamily="34" charset="0"/>
              <a:buChar char="–"/>
              <a:defRPr sz="1600" kern="1200">
                <a:solidFill>
                  <a:schemeClr val="bg1">
                    <a:lumMod val="50000"/>
                  </a:schemeClr>
                </a:solidFill>
                <a:latin typeface="Arial Unicode MS" pitchFamily="34" charset="-128"/>
                <a:ea typeface="Arial Unicode MS" pitchFamily="34" charset="-128"/>
                <a:cs typeface="Arial Unicode MS" pitchFamily="34" charset="-128"/>
              </a:defRPr>
            </a:lvl4pPr>
            <a:lvl5pPr marL="2057400" indent="-228600" algn="l" defTabSz="914400" rtl="0" eaLnBrk="1" latinLnBrk="0" hangingPunct="1">
              <a:spcBef>
                <a:spcPct val="20000"/>
              </a:spcBef>
              <a:buFont typeface="Arial" pitchFamily="34" charset="0"/>
              <a:buChar char="»"/>
              <a:defRPr sz="1200" kern="1200">
                <a:solidFill>
                  <a:schemeClr val="bg1">
                    <a:lumMod val="65000"/>
                  </a:schemeClr>
                </a:solidFill>
                <a:latin typeface="Arial Unicode MS" pitchFamily="34" charset="-128"/>
                <a:ea typeface="Arial Unicode MS" pitchFamily="34" charset="-128"/>
                <a:cs typeface="Arial Unicode MS" pitchFamily="34" charset="-12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200" dirty="0" smtClean="0"/>
              <a:t>BE AN ACTIVE OBSERVER OF YOUR TRANSACTIONS</a:t>
            </a:r>
            <a:endParaRPr lang="en-US" sz="2200" dirty="0"/>
          </a:p>
        </p:txBody>
      </p:sp>
    </p:spTree>
    <p:extLst>
      <p:ext uri="{BB962C8B-B14F-4D97-AF65-F5344CB8AC3E}">
        <p14:creationId xmlns="" xmlns:p14="http://schemas.microsoft.com/office/powerpoint/2010/main" val="36463863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DEBT</a:t>
            </a:r>
            <a:endParaRPr lang="en-US" dirty="0"/>
          </a:p>
        </p:txBody>
      </p:sp>
      <p:sp>
        <p:nvSpPr>
          <p:cNvPr id="3" name="Content Placeholder 2"/>
          <p:cNvSpPr>
            <a:spLocks noGrp="1"/>
          </p:cNvSpPr>
          <p:nvPr>
            <p:ph idx="1"/>
          </p:nvPr>
        </p:nvSpPr>
        <p:spPr>
          <a:xfrm>
            <a:off x="457200" y="2209800"/>
            <a:ext cx="8229600" cy="3124200"/>
          </a:xfrm>
        </p:spPr>
        <p:txBody>
          <a:bodyPr>
            <a:normAutofit/>
          </a:bodyPr>
          <a:lstStyle/>
          <a:p>
            <a:r>
              <a:rPr lang="en-US" sz="2200" dirty="0"/>
              <a:t>Of American families with credit cards, the average debt is $15,799.</a:t>
            </a:r>
          </a:p>
          <a:p>
            <a:r>
              <a:rPr lang="en-US" sz="2200" dirty="0"/>
              <a:t>The average APR, as of May 2011, is 13.10%.</a:t>
            </a:r>
          </a:p>
          <a:p>
            <a:r>
              <a:rPr lang="en-US" sz="2200" dirty="0" smtClean="0"/>
              <a:t>Based </a:t>
            </a:r>
            <a:r>
              <a:rPr lang="en-US" sz="2200" dirty="0"/>
              <a:t>on 13.1% interest rate, a consumer paying minimum payments on a $15,799 credit card balance will take 351 months to pay it off.  </a:t>
            </a:r>
          </a:p>
          <a:p>
            <a:r>
              <a:rPr lang="en-US" sz="2200" dirty="0"/>
              <a:t>They will have paid over $18,000 in interest.</a:t>
            </a:r>
          </a:p>
          <a:p>
            <a:endParaRPr lang="en-US" sz="2200" dirty="0"/>
          </a:p>
        </p:txBody>
      </p:sp>
      <p:sp>
        <p:nvSpPr>
          <p:cNvPr id="4" name="Text Placeholder 3"/>
          <p:cNvSpPr>
            <a:spLocks noGrp="1"/>
          </p:cNvSpPr>
          <p:nvPr>
            <p:ph type="body" sz="quarter" idx="10"/>
          </p:nvPr>
        </p:nvSpPr>
        <p:spPr/>
        <p:txBody>
          <a:bodyPr>
            <a:normAutofit lnSpcReduction="10000"/>
          </a:bodyPr>
          <a:lstStyle/>
          <a:p>
            <a:r>
              <a:rPr lang="en-US" dirty="0" smtClean="0"/>
              <a:t>MANAGEMENT</a:t>
            </a:r>
            <a:endParaRPr lang="en-US" dirty="0"/>
          </a:p>
        </p:txBody>
      </p:sp>
      <p:sp>
        <p:nvSpPr>
          <p:cNvPr id="5" name="Text Placeholder 4"/>
          <p:cNvSpPr>
            <a:spLocks noGrp="1"/>
          </p:cNvSpPr>
          <p:nvPr>
            <p:ph type="body" sz="quarter" idx="11"/>
          </p:nvPr>
        </p:nvSpPr>
        <p:spPr/>
        <p:txBody>
          <a:bodyPr>
            <a:normAutofit fontScale="92500" lnSpcReduction="20000"/>
          </a:bodyPr>
          <a:lstStyle/>
          <a:p>
            <a:r>
              <a:rPr lang="en-US" dirty="0" smtClean="0"/>
              <a:t>PAY OFF CREDIT CARD DEBT</a:t>
            </a:r>
          </a:p>
          <a:p>
            <a:endParaRPr lang="en-US" dirty="0"/>
          </a:p>
        </p:txBody>
      </p:sp>
      <p:sp>
        <p:nvSpPr>
          <p:cNvPr id="10" name="TextBox 9"/>
          <p:cNvSpPr txBox="1"/>
          <p:nvPr/>
        </p:nvSpPr>
        <p:spPr>
          <a:xfrm>
            <a:off x="541713" y="4953000"/>
            <a:ext cx="7764087" cy="762000"/>
          </a:xfrm>
          <a:prstGeom prst="rect">
            <a:avLst/>
          </a:prstGeom>
        </p:spPr>
        <p:txBody>
          <a:bodyPr vert="horz" wrap="square" lIns="91440" tIns="45720" rIns="91440" bIns="45720" rtlCol="0" anchor="ctr">
            <a:noAutofit/>
          </a:bodyPr>
          <a:lstStyle/>
          <a:p>
            <a:pPr>
              <a:spcBef>
                <a:spcPct val="0"/>
              </a:spcBef>
            </a:pPr>
            <a:r>
              <a:rPr lang="en-US" sz="1400" dirty="0" smtClean="0">
                <a:solidFill>
                  <a:schemeClr val="tx1">
                    <a:lumMod val="75000"/>
                    <a:lumOff val="25000"/>
                  </a:schemeClr>
                </a:solidFill>
                <a:ea typeface="+mj-ea"/>
                <a:cs typeface="+mj-cs"/>
              </a:rPr>
              <a:t>Source:  http://www.creditcards.com/credit-card-news/credit-card-industry-facts-personal-debt-statistics-1276.php#debt  and</a:t>
            </a:r>
          </a:p>
          <a:p>
            <a:pPr>
              <a:spcBef>
                <a:spcPct val="0"/>
              </a:spcBef>
            </a:pPr>
            <a:r>
              <a:rPr lang="en-US" sz="1400" dirty="0" smtClean="0">
                <a:solidFill>
                  <a:schemeClr val="tx1">
                    <a:lumMod val="75000"/>
                    <a:lumOff val="25000"/>
                  </a:schemeClr>
                </a:solidFill>
                <a:ea typeface="+mj-ea"/>
                <a:cs typeface="+mj-cs"/>
              </a:rPr>
              <a:t>http://www.creditcards.com/calculators/minimum-payment.php</a:t>
            </a:r>
            <a:endParaRPr kumimoji="0" lang="en-US" sz="1400" b="0" i="0" u="none" strike="noStrike" kern="1200" cap="none" spc="0" normalizeH="0" baseline="0" noProof="0" dirty="0" smtClean="0">
              <a:ln>
                <a:noFill/>
              </a:ln>
              <a:solidFill>
                <a:schemeClr val="tx1">
                  <a:lumMod val="75000"/>
                  <a:lumOff val="25000"/>
                </a:schemeClr>
              </a:solidFill>
              <a:effectLst/>
              <a:uLnTx/>
              <a:uFillTx/>
              <a:ea typeface="+mj-ea"/>
              <a:cs typeface="+mj-cs"/>
            </a:endParaRPr>
          </a:p>
        </p:txBody>
      </p:sp>
    </p:spTree>
    <p:extLst>
      <p:ext uri="{BB962C8B-B14F-4D97-AF65-F5344CB8AC3E}">
        <p14:creationId xmlns="" xmlns:p14="http://schemas.microsoft.com/office/powerpoint/2010/main" val="27890327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DEBT</a:t>
            </a:r>
            <a:endParaRPr lang="en-US" dirty="0"/>
          </a:p>
        </p:txBody>
      </p:sp>
      <p:sp>
        <p:nvSpPr>
          <p:cNvPr id="3" name="Content Placeholder 2"/>
          <p:cNvSpPr>
            <a:spLocks noGrp="1"/>
          </p:cNvSpPr>
          <p:nvPr>
            <p:ph idx="1"/>
          </p:nvPr>
        </p:nvSpPr>
        <p:spPr>
          <a:xfrm>
            <a:off x="457200" y="2209800"/>
            <a:ext cx="8229600" cy="685800"/>
          </a:xfrm>
        </p:spPr>
        <p:txBody>
          <a:bodyPr>
            <a:normAutofit/>
          </a:bodyPr>
          <a:lstStyle/>
          <a:p>
            <a:r>
              <a:rPr lang="en-US" sz="2200" dirty="0"/>
              <a:t>Switch higher rate balances to cards with lower interest rates</a:t>
            </a:r>
          </a:p>
        </p:txBody>
      </p:sp>
      <p:sp>
        <p:nvSpPr>
          <p:cNvPr id="4" name="Text Placeholder 3"/>
          <p:cNvSpPr>
            <a:spLocks noGrp="1"/>
          </p:cNvSpPr>
          <p:nvPr>
            <p:ph type="body" sz="quarter" idx="10"/>
          </p:nvPr>
        </p:nvSpPr>
        <p:spPr/>
        <p:txBody>
          <a:bodyPr>
            <a:normAutofit fontScale="85000" lnSpcReduction="10000"/>
          </a:bodyPr>
          <a:lstStyle/>
          <a:p>
            <a:r>
              <a:rPr lang="en-US" dirty="0" smtClean="0"/>
              <a:t>MANAGEMENT, CONTINUED</a:t>
            </a:r>
            <a:endParaRPr lang="en-US" dirty="0"/>
          </a:p>
        </p:txBody>
      </p:sp>
      <p:sp>
        <p:nvSpPr>
          <p:cNvPr id="5" name="Text Placeholder 4"/>
          <p:cNvSpPr>
            <a:spLocks noGrp="1"/>
          </p:cNvSpPr>
          <p:nvPr>
            <p:ph type="body" sz="quarter" idx="11"/>
          </p:nvPr>
        </p:nvSpPr>
        <p:spPr>
          <a:xfrm>
            <a:off x="457200" y="1828800"/>
            <a:ext cx="5029200" cy="381000"/>
          </a:xfrm>
        </p:spPr>
        <p:txBody>
          <a:bodyPr>
            <a:normAutofit fontScale="92500" lnSpcReduction="20000"/>
          </a:bodyPr>
          <a:lstStyle/>
          <a:p>
            <a:r>
              <a:rPr lang="en-US" dirty="0" smtClean="0"/>
              <a:t>UTILIZE TRANSFER OFFERS</a:t>
            </a:r>
            <a:endParaRPr lang="en-US" dirty="0"/>
          </a:p>
        </p:txBody>
      </p:sp>
      <p:sp>
        <p:nvSpPr>
          <p:cNvPr id="8" name="Content Placeholder 2"/>
          <p:cNvSpPr>
            <a:spLocks noGrp="1"/>
          </p:cNvSpPr>
          <p:nvPr>
            <p:ph idx="1"/>
          </p:nvPr>
        </p:nvSpPr>
        <p:spPr>
          <a:xfrm>
            <a:off x="457200" y="3200400"/>
            <a:ext cx="8229600" cy="990600"/>
          </a:xfrm>
        </p:spPr>
        <p:txBody>
          <a:bodyPr>
            <a:normAutofit/>
          </a:bodyPr>
          <a:lstStyle/>
          <a:p>
            <a:r>
              <a:rPr lang="en-US" sz="2200" dirty="0"/>
              <a:t>Pay extra on highest interest rate balance only.</a:t>
            </a:r>
          </a:p>
          <a:p>
            <a:r>
              <a:rPr lang="en-US" sz="2200" dirty="0"/>
              <a:t>Once that debt is gone, repeat with the next highest</a:t>
            </a:r>
          </a:p>
        </p:txBody>
      </p:sp>
      <p:sp>
        <p:nvSpPr>
          <p:cNvPr id="9" name="Text Placeholder 4"/>
          <p:cNvSpPr>
            <a:spLocks noGrp="1"/>
          </p:cNvSpPr>
          <p:nvPr>
            <p:ph type="body" sz="quarter" idx="11"/>
          </p:nvPr>
        </p:nvSpPr>
        <p:spPr>
          <a:xfrm>
            <a:off x="457200" y="2819400"/>
            <a:ext cx="6553200" cy="457200"/>
          </a:xfrm>
        </p:spPr>
        <p:txBody>
          <a:bodyPr>
            <a:noAutofit/>
          </a:bodyPr>
          <a:lstStyle/>
          <a:p>
            <a:r>
              <a:rPr lang="en-US" sz="2200" dirty="0" smtClean="0"/>
              <a:t>USE A DEBT ELIMINATION STRATEGY</a:t>
            </a:r>
            <a:endParaRPr lang="en-US" sz="2200" dirty="0"/>
          </a:p>
        </p:txBody>
      </p:sp>
      <p:sp>
        <p:nvSpPr>
          <p:cNvPr id="11" name="Content Placeholder 2"/>
          <p:cNvSpPr>
            <a:spLocks noGrp="1"/>
          </p:cNvSpPr>
          <p:nvPr>
            <p:ph idx="1"/>
          </p:nvPr>
        </p:nvSpPr>
        <p:spPr>
          <a:xfrm>
            <a:off x="457200" y="4572000"/>
            <a:ext cx="8229600" cy="990600"/>
          </a:xfrm>
        </p:spPr>
        <p:txBody>
          <a:bodyPr>
            <a:normAutofit/>
          </a:bodyPr>
          <a:lstStyle/>
          <a:p>
            <a:r>
              <a:rPr lang="en-US" sz="2200" dirty="0"/>
              <a:t>Once all debt eliminated, move the money you no longer have to pay on it to savings and investing.</a:t>
            </a:r>
          </a:p>
        </p:txBody>
      </p:sp>
      <p:sp>
        <p:nvSpPr>
          <p:cNvPr id="12" name="Text Placeholder 4"/>
          <p:cNvSpPr>
            <a:spLocks noGrp="1"/>
          </p:cNvSpPr>
          <p:nvPr>
            <p:ph type="body" sz="quarter" idx="11"/>
          </p:nvPr>
        </p:nvSpPr>
        <p:spPr>
          <a:xfrm>
            <a:off x="457200" y="4191000"/>
            <a:ext cx="6553200" cy="457200"/>
          </a:xfrm>
        </p:spPr>
        <p:txBody>
          <a:bodyPr>
            <a:noAutofit/>
          </a:bodyPr>
          <a:lstStyle/>
          <a:p>
            <a:r>
              <a:rPr lang="en-US" sz="2200" dirty="0" smtClean="0"/>
              <a:t>REPOSITION FREED MONEY</a:t>
            </a:r>
            <a:endParaRPr lang="en-US" sz="2200" dirty="0"/>
          </a:p>
        </p:txBody>
      </p:sp>
    </p:spTree>
    <p:extLst>
      <p:ext uri="{BB962C8B-B14F-4D97-AF65-F5344CB8AC3E}">
        <p14:creationId xmlns="" xmlns:p14="http://schemas.microsoft.com/office/powerpoint/2010/main" val="5625607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chor="ctr"/>
          <a:lstStyle/>
          <a:p>
            <a:r>
              <a:rPr lang="en-US" dirty="0" smtClean="0"/>
              <a:t>WHY ?</a:t>
            </a:r>
            <a:endParaRPr lang="en-US" dirty="0"/>
          </a:p>
        </p:txBody>
      </p:sp>
      <p:sp>
        <p:nvSpPr>
          <p:cNvPr id="3" name="Content Placeholder 2"/>
          <p:cNvSpPr>
            <a:spLocks noGrp="1"/>
          </p:cNvSpPr>
          <p:nvPr>
            <p:ph sz="half" idx="2"/>
          </p:nvPr>
        </p:nvSpPr>
        <p:spPr/>
        <p:txBody>
          <a:bodyPr/>
          <a:lstStyle/>
          <a:p>
            <a:r>
              <a:rPr lang="en-US" dirty="0"/>
              <a:t>Car Repairs</a:t>
            </a:r>
          </a:p>
          <a:p>
            <a:r>
              <a:rPr lang="en-US" dirty="0"/>
              <a:t>A Family Member’s Passing</a:t>
            </a:r>
          </a:p>
          <a:p>
            <a:r>
              <a:rPr lang="en-US" dirty="0"/>
              <a:t>Serious Home Repairs</a:t>
            </a:r>
          </a:p>
          <a:p>
            <a:r>
              <a:rPr lang="en-US" dirty="0"/>
              <a:t>Job Loss</a:t>
            </a:r>
          </a:p>
          <a:p>
            <a:r>
              <a:rPr lang="en-US" dirty="0"/>
              <a:t>Immediate Investment Opportunity</a:t>
            </a:r>
          </a:p>
          <a:p>
            <a:endParaRPr lang="en-US" dirty="0"/>
          </a:p>
        </p:txBody>
      </p:sp>
      <p:sp>
        <p:nvSpPr>
          <p:cNvPr id="4" name="Text Placeholder 3"/>
          <p:cNvSpPr>
            <a:spLocks noGrp="1"/>
          </p:cNvSpPr>
          <p:nvPr>
            <p:ph type="body" sz="quarter" idx="3"/>
          </p:nvPr>
        </p:nvSpPr>
        <p:spPr/>
        <p:txBody>
          <a:bodyPr anchor="ctr"/>
          <a:lstStyle/>
          <a:p>
            <a:r>
              <a:rPr lang="en-US" dirty="0" smtClean="0"/>
              <a:t>HOW ?</a:t>
            </a:r>
            <a:endParaRPr lang="en-US" dirty="0"/>
          </a:p>
        </p:txBody>
      </p:sp>
      <p:sp>
        <p:nvSpPr>
          <p:cNvPr id="5" name="Content Placeholder 4"/>
          <p:cNvSpPr>
            <a:spLocks noGrp="1"/>
          </p:cNvSpPr>
          <p:nvPr>
            <p:ph sz="quarter" idx="4"/>
          </p:nvPr>
        </p:nvSpPr>
        <p:spPr/>
        <p:txBody>
          <a:bodyPr/>
          <a:lstStyle/>
          <a:p>
            <a:r>
              <a:rPr lang="en-US" dirty="0"/>
              <a:t>Set up a separate account.</a:t>
            </a:r>
          </a:p>
          <a:p>
            <a:r>
              <a:rPr lang="en-US" dirty="0"/>
              <a:t>Accrue 3-6 months worth of expenses.</a:t>
            </a:r>
          </a:p>
          <a:p>
            <a:r>
              <a:rPr lang="en-US" dirty="0"/>
              <a:t>Keep money liquid – easily accessible.</a:t>
            </a:r>
          </a:p>
          <a:p>
            <a:r>
              <a:rPr lang="en-US" dirty="0"/>
              <a:t>As it gets used, replenish the balance</a:t>
            </a:r>
          </a:p>
        </p:txBody>
      </p:sp>
      <p:sp>
        <p:nvSpPr>
          <p:cNvPr id="6" name="Title 5"/>
          <p:cNvSpPr>
            <a:spLocks noGrp="1"/>
          </p:cNvSpPr>
          <p:nvPr>
            <p:ph type="title"/>
          </p:nvPr>
        </p:nvSpPr>
        <p:spPr/>
        <p:txBody>
          <a:bodyPr/>
          <a:lstStyle/>
          <a:p>
            <a:r>
              <a:rPr lang="en-US" dirty="0" smtClean="0"/>
              <a:t>EMERGENCY</a:t>
            </a:r>
            <a:endParaRPr lang="en-US" dirty="0"/>
          </a:p>
        </p:txBody>
      </p:sp>
      <p:sp>
        <p:nvSpPr>
          <p:cNvPr id="7" name="Text Placeholder 6"/>
          <p:cNvSpPr>
            <a:spLocks noGrp="1"/>
          </p:cNvSpPr>
          <p:nvPr>
            <p:ph type="body" sz="quarter" idx="10"/>
          </p:nvPr>
        </p:nvSpPr>
        <p:spPr/>
        <p:txBody>
          <a:bodyPr>
            <a:normAutofit lnSpcReduction="10000"/>
          </a:bodyPr>
          <a:lstStyle/>
          <a:p>
            <a:r>
              <a:rPr lang="en-US" dirty="0" smtClean="0"/>
              <a:t>SAVING</a:t>
            </a:r>
            <a:endParaRPr lang="en-US" dirty="0"/>
          </a:p>
        </p:txBody>
      </p:sp>
    </p:spTree>
    <p:extLst>
      <p:ext uri="{BB962C8B-B14F-4D97-AF65-F5344CB8AC3E}">
        <p14:creationId xmlns="" xmlns:p14="http://schemas.microsoft.com/office/powerpoint/2010/main" val="23126747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800" dirty="0" smtClean="0"/>
              <a:t>LONG-TERM</a:t>
            </a:r>
            <a:endParaRPr lang="en-US" sz="4800" dirty="0"/>
          </a:p>
        </p:txBody>
      </p:sp>
      <p:sp>
        <p:nvSpPr>
          <p:cNvPr id="7" name="Text Placeholder 6"/>
          <p:cNvSpPr>
            <a:spLocks noGrp="1"/>
          </p:cNvSpPr>
          <p:nvPr>
            <p:ph type="body" sz="quarter" idx="10"/>
          </p:nvPr>
        </p:nvSpPr>
        <p:spPr>
          <a:xfrm>
            <a:off x="457200" y="1066800"/>
            <a:ext cx="5029200" cy="533400"/>
          </a:xfrm>
        </p:spPr>
        <p:txBody>
          <a:bodyPr>
            <a:normAutofit lnSpcReduction="10000"/>
          </a:bodyPr>
          <a:lstStyle/>
          <a:p>
            <a:r>
              <a:rPr lang="en-US" dirty="0" smtClean="0"/>
              <a:t>FINANCIAL GOALS</a:t>
            </a:r>
            <a:endParaRPr lang="en-US" dirty="0"/>
          </a:p>
        </p:txBody>
      </p:sp>
      <p:sp>
        <p:nvSpPr>
          <p:cNvPr id="9" name="Text Placeholder 8"/>
          <p:cNvSpPr>
            <a:spLocks noGrp="1"/>
          </p:cNvSpPr>
          <p:nvPr>
            <p:ph type="body" sz="quarter" idx="11"/>
          </p:nvPr>
        </p:nvSpPr>
        <p:spPr>
          <a:xfrm>
            <a:off x="457200" y="1600200"/>
            <a:ext cx="8077200" cy="762000"/>
          </a:xfrm>
        </p:spPr>
        <p:txBody>
          <a:bodyPr>
            <a:noAutofit/>
          </a:bodyPr>
          <a:lstStyle/>
          <a:p>
            <a:r>
              <a:rPr lang="en-US" sz="1600" b="0" dirty="0"/>
              <a:t>The Rule of 72 can assist you in deciding if a particular investment vehicle fits your Financial Plan.  The following chart illustrates different rates of return at the same amount of initial investment.</a:t>
            </a:r>
          </a:p>
          <a:p>
            <a:endParaRPr lang="en-US" sz="1600" b="0" dirty="0"/>
          </a:p>
        </p:txBody>
      </p:sp>
      <p:graphicFrame>
        <p:nvGraphicFramePr>
          <p:cNvPr id="14" name="Content Placeholder 5"/>
          <p:cNvGraphicFramePr>
            <a:graphicFrameLocks noGrp="1"/>
          </p:cNvGraphicFramePr>
          <p:nvPr>
            <p:ph idx="1"/>
            <p:extLst>
              <p:ext uri="{D42A27DB-BD31-4B8C-83A1-F6EECF244321}">
                <p14:modId xmlns="" xmlns:p14="http://schemas.microsoft.com/office/powerpoint/2010/main" val="3624186484"/>
              </p:ext>
            </p:extLst>
          </p:nvPr>
        </p:nvGraphicFramePr>
        <p:xfrm>
          <a:off x="533401" y="2438401"/>
          <a:ext cx="8153400" cy="3322135"/>
        </p:xfrm>
        <a:graphic>
          <a:graphicData uri="http://schemas.openxmlformats.org/drawingml/2006/table">
            <a:tbl>
              <a:tblPr firstRow="1" bandRow="1">
                <a:tableStyleId>{C083E6E3-FA7D-4D7B-A595-EF9225AFEA82}</a:tableStyleId>
              </a:tblPr>
              <a:tblGrid>
                <a:gridCol w="543387"/>
                <a:gridCol w="271694"/>
                <a:gridCol w="815081"/>
                <a:gridCol w="543387"/>
                <a:gridCol w="271694"/>
                <a:gridCol w="815081"/>
                <a:gridCol w="465761"/>
                <a:gridCol w="349321"/>
                <a:gridCol w="802075"/>
                <a:gridCol w="711647"/>
                <a:gridCol w="119028"/>
                <a:gridCol w="916482"/>
                <a:gridCol w="436790"/>
                <a:gridCol w="276891"/>
                <a:gridCol w="815081"/>
              </a:tblGrid>
              <a:tr h="287935">
                <a:tc gridSpan="2">
                  <a:txBody>
                    <a:bodyPr/>
                    <a:lstStyle/>
                    <a:p>
                      <a:pPr algn="ctr"/>
                      <a:r>
                        <a:rPr lang="en-US" sz="1400" dirty="0" smtClean="0"/>
                        <a:t>Age</a:t>
                      </a:r>
                      <a:endParaRPr lang="en-US" sz="1400" dirty="0"/>
                    </a:p>
                  </a:txBody>
                  <a:tcPr anchor="ctr"/>
                </a:tc>
                <a:tc hMerge="1">
                  <a:txBody>
                    <a:bodyPr/>
                    <a:lstStyle/>
                    <a:p>
                      <a:endParaRPr lang="en-US"/>
                    </a:p>
                  </a:txBody>
                  <a:tcPr/>
                </a:tc>
                <a:tc>
                  <a:txBody>
                    <a:bodyPr/>
                    <a:lstStyle/>
                    <a:p>
                      <a:pPr algn="ctr"/>
                      <a:r>
                        <a:rPr lang="en-US" sz="1400" dirty="0" smtClean="0"/>
                        <a:t>4%</a:t>
                      </a:r>
                      <a:endParaRPr lang="en-US" sz="1400" dirty="0"/>
                    </a:p>
                  </a:txBody>
                  <a:tcPr anchor="ctr"/>
                </a:tc>
                <a:tc gridSpan="2">
                  <a:txBody>
                    <a:bodyPr/>
                    <a:lstStyle/>
                    <a:p>
                      <a:pPr algn="ctr"/>
                      <a:r>
                        <a:rPr lang="en-US" sz="1400" dirty="0" smtClean="0"/>
                        <a:t>Age</a:t>
                      </a:r>
                      <a:endParaRPr lang="en-US" sz="1400" dirty="0"/>
                    </a:p>
                  </a:txBody>
                  <a:tcPr anchor="ctr"/>
                </a:tc>
                <a:tc hMerge="1">
                  <a:txBody>
                    <a:bodyPr/>
                    <a:lstStyle/>
                    <a:p>
                      <a:endParaRPr lang="en-US"/>
                    </a:p>
                  </a:txBody>
                  <a:tcPr/>
                </a:tc>
                <a:tc>
                  <a:txBody>
                    <a:bodyPr/>
                    <a:lstStyle/>
                    <a:p>
                      <a:pPr algn="ctr"/>
                      <a:r>
                        <a:rPr lang="en-US" sz="1400" dirty="0" smtClean="0"/>
                        <a:t>6%</a:t>
                      </a:r>
                      <a:endParaRPr lang="en-US" sz="1400" dirty="0"/>
                    </a:p>
                  </a:txBody>
                  <a:tcPr anchor="ctr"/>
                </a:tc>
                <a:tc gridSpan="2">
                  <a:txBody>
                    <a:bodyPr/>
                    <a:lstStyle/>
                    <a:p>
                      <a:pPr algn="ctr"/>
                      <a:r>
                        <a:rPr lang="en-US" sz="1400" dirty="0" smtClean="0"/>
                        <a:t>Age</a:t>
                      </a:r>
                      <a:endParaRPr lang="en-US" sz="1400" dirty="0"/>
                    </a:p>
                  </a:txBody>
                  <a:tcPr anchor="ctr"/>
                </a:tc>
                <a:tc hMerge="1">
                  <a:txBody>
                    <a:bodyPr/>
                    <a:lstStyle/>
                    <a:p>
                      <a:endParaRPr lang="en-US"/>
                    </a:p>
                  </a:txBody>
                  <a:tcPr/>
                </a:tc>
                <a:tc>
                  <a:txBody>
                    <a:bodyPr/>
                    <a:lstStyle/>
                    <a:p>
                      <a:pPr algn="ctr"/>
                      <a:r>
                        <a:rPr lang="en-US" sz="1400" dirty="0" smtClean="0"/>
                        <a:t>8%</a:t>
                      </a:r>
                      <a:endParaRPr lang="en-US" sz="1400" dirty="0"/>
                    </a:p>
                  </a:txBody>
                  <a:tcPr anchor="ctr"/>
                </a:tc>
                <a:tc gridSpan="2">
                  <a:txBody>
                    <a:bodyPr/>
                    <a:lstStyle/>
                    <a:p>
                      <a:pPr algn="ctr"/>
                      <a:r>
                        <a:rPr lang="en-US" sz="1400" dirty="0" smtClean="0"/>
                        <a:t>Age</a:t>
                      </a:r>
                      <a:endParaRPr lang="en-US" sz="1400" dirty="0"/>
                    </a:p>
                  </a:txBody>
                  <a:tcPr anchor="ctr"/>
                </a:tc>
                <a:tc hMerge="1">
                  <a:txBody>
                    <a:bodyPr/>
                    <a:lstStyle/>
                    <a:p>
                      <a:endParaRPr lang="en-US"/>
                    </a:p>
                  </a:txBody>
                  <a:tcPr/>
                </a:tc>
                <a:tc>
                  <a:txBody>
                    <a:bodyPr/>
                    <a:lstStyle/>
                    <a:p>
                      <a:pPr algn="ctr"/>
                      <a:r>
                        <a:rPr lang="en-US" sz="1400" dirty="0" smtClean="0"/>
                        <a:t>10%</a:t>
                      </a:r>
                      <a:endParaRPr lang="en-US" sz="1400" dirty="0"/>
                    </a:p>
                  </a:txBody>
                  <a:tcPr anchor="ctr"/>
                </a:tc>
                <a:tc gridSpan="2">
                  <a:txBody>
                    <a:bodyPr/>
                    <a:lstStyle/>
                    <a:p>
                      <a:pPr algn="ctr"/>
                      <a:r>
                        <a:rPr lang="en-US" sz="1400" dirty="0" smtClean="0"/>
                        <a:t>Age</a:t>
                      </a:r>
                      <a:endParaRPr lang="en-US" sz="1400" dirty="0"/>
                    </a:p>
                  </a:txBody>
                  <a:tcPr anchor="ctr"/>
                </a:tc>
                <a:tc hMerge="1">
                  <a:txBody>
                    <a:bodyPr/>
                    <a:lstStyle/>
                    <a:p>
                      <a:endParaRPr lang="en-US"/>
                    </a:p>
                  </a:txBody>
                  <a:tcPr/>
                </a:tc>
                <a:tc>
                  <a:txBody>
                    <a:bodyPr/>
                    <a:lstStyle/>
                    <a:p>
                      <a:pPr algn="ctr"/>
                      <a:r>
                        <a:rPr lang="en-US" sz="1400" dirty="0" smtClean="0"/>
                        <a:t>12%</a:t>
                      </a:r>
                      <a:endParaRPr lang="en-US" sz="1400" dirty="0"/>
                    </a:p>
                  </a:txBody>
                  <a:tcPr anchor="ctr"/>
                </a:tc>
              </a:tr>
              <a:tr h="489490">
                <a:tc gridSpan="3">
                  <a:txBody>
                    <a:bodyPr/>
                    <a:lstStyle/>
                    <a:p>
                      <a:pPr algn="ctr"/>
                      <a:r>
                        <a:rPr lang="en-US" sz="1400" dirty="0" smtClean="0"/>
                        <a:t>$ doubles every 18 yrs</a:t>
                      </a:r>
                      <a:endParaRPr lang="en-US" sz="1400" dirty="0"/>
                    </a:p>
                  </a:txBody>
                  <a:tcPr anchor="ctr"/>
                </a:tc>
                <a:tc hMerge="1">
                  <a:txBody>
                    <a:bodyPr/>
                    <a:lstStyle/>
                    <a:p>
                      <a:endParaRPr lang="en-US"/>
                    </a:p>
                  </a:txBody>
                  <a:tcPr/>
                </a:tc>
                <a:tc hMerge="1">
                  <a:txBody>
                    <a:bodyPr/>
                    <a:lstStyle/>
                    <a:p>
                      <a:endParaRPr lang="en-US" dirty="0"/>
                    </a:p>
                  </a:txBody>
                  <a:tcPr anchor="ctr">
                    <a:lnR w="12700" cap="flat" cmpd="sng" algn="ctr">
                      <a:solidFill>
                        <a:schemeClr val="tx1"/>
                      </a:solidFill>
                      <a:prstDash val="solid"/>
                      <a:round/>
                      <a:headEnd type="none" w="med" len="med"/>
                      <a:tailEnd type="none" w="med" len="med"/>
                    </a:lnR>
                  </a:tcPr>
                </a:tc>
                <a:tc gridSpan="3">
                  <a:txBody>
                    <a:bodyPr/>
                    <a:lstStyle/>
                    <a:p>
                      <a:pPr algn="ctr"/>
                      <a:r>
                        <a:rPr lang="en-US" sz="1400" dirty="0" smtClean="0"/>
                        <a:t>$ doubles every 12 yrs</a:t>
                      </a:r>
                      <a:endParaRPr lang="en-US" sz="1400" dirty="0"/>
                    </a:p>
                  </a:txBody>
                  <a:tcPr anchor="ctr"/>
                </a:tc>
                <a:tc hMerge="1">
                  <a:txBody>
                    <a:bodyPr/>
                    <a:lstStyle/>
                    <a:p>
                      <a:endParaRPr lang="en-US"/>
                    </a:p>
                  </a:txBody>
                  <a:tcPr/>
                </a:tc>
                <a:tc hMerge="1">
                  <a:txBody>
                    <a:bodyPr/>
                    <a:lstStyle/>
                    <a:p>
                      <a:endParaRPr lang="en-US" dirty="0"/>
                    </a:p>
                  </a:txBody>
                  <a:tcPr anchor="ctr">
                    <a:lnR w="12700" cap="flat" cmpd="sng" algn="ctr">
                      <a:solidFill>
                        <a:schemeClr val="tx1"/>
                      </a:solidFill>
                      <a:prstDash val="solid"/>
                      <a:round/>
                      <a:headEnd type="none" w="med" len="med"/>
                      <a:tailEnd type="none" w="med" len="med"/>
                    </a:lnR>
                  </a:tcPr>
                </a:tc>
                <a:tc gridSpan="3">
                  <a:txBody>
                    <a:bodyPr/>
                    <a:lstStyle/>
                    <a:p>
                      <a:pPr algn="ctr"/>
                      <a:r>
                        <a:rPr lang="en-US" sz="1400" dirty="0" smtClean="0"/>
                        <a:t>$ doubles every 9 yrs</a:t>
                      </a:r>
                      <a:endParaRPr lang="en-US" sz="1400" dirty="0"/>
                    </a:p>
                  </a:txBody>
                  <a:tcPr anchor="ctr"/>
                </a:tc>
                <a:tc hMerge="1">
                  <a:txBody>
                    <a:bodyPr/>
                    <a:lstStyle/>
                    <a:p>
                      <a:endParaRPr lang="en-US"/>
                    </a:p>
                  </a:txBody>
                  <a:tcPr/>
                </a:tc>
                <a:tc hMerge="1">
                  <a:txBody>
                    <a:bodyPr/>
                    <a:lstStyle/>
                    <a:p>
                      <a:endParaRPr lang="en-US" dirty="0"/>
                    </a:p>
                  </a:txBody>
                  <a:tcPr anchor="ctr">
                    <a:lnR w="12700" cap="flat" cmpd="sng" algn="ctr">
                      <a:solidFill>
                        <a:schemeClr val="tx1"/>
                      </a:solidFill>
                      <a:prstDash val="solid"/>
                      <a:round/>
                      <a:headEnd type="none" w="med" len="med"/>
                      <a:tailEnd type="none" w="med" len="med"/>
                    </a:lnR>
                  </a:tcPr>
                </a:tc>
                <a:tc gridSpan="3">
                  <a:txBody>
                    <a:bodyPr/>
                    <a:lstStyle/>
                    <a:p>
                      <a:pPr algn="ctr"/>
                      <a:r>
                        <a:rPr lang="en-US" sz="1400" dirty="0" smtClean="0"/>
                        <a:t>$ doubles every 7.2 yrs</a:t>
                      </a:r>
                      <a:endParaRPr lang="en-US" sz="1400" dirty="0"/>
                    </a:p>
                  </a:txBody>
                  <a:tcPr anchor="ctr"/>
                </a:tc>
                <a:tc hMerge="1">
                  <a:txBody>
                    <a:bodyPr/>
                    <a:lstStyle/>
                    <a:p>
                      <a:endParaRPr lang="en-US"/>
                    </a:p>
                  </a:txBody>
                  <a:tcPr/>
                </a:tc>
                <a:tc hMerge="1">
                  <a:txBody>
                    <a:bodyPr/>
                    <a:lstStyle/>
                    <a:p>
                      <a:endParaRPr lang="en-US" dirty="0"/>
                    </a:p>
                  </a:txBody>
                  <a:tcPr anchor="ctr">
                    <a:lnR w="12700" cap="flat" cmpd="sng" algn="ctr">
                      <a:solidFill>
                        <a:schemeClr val="tx1"/>
                      </a:solidFill>
                      <a:prstDash val="solid"/>
                      <a:round/>
                      <a:headEnd type="none" w="med" len="med"/>
                      <a:tailEnd type="none" w="med" len="med"/>
                    </a:lnR>
                  </a:tcPr>
                </a:tc>
                <a:tc gridSpan="3">
                  <a:txBody>
                    <a:bodyPr/>
                    <a:lstStyle/>
                    <a:p>
                      <a:pPr algn="ctr"/>
                      <a:r>
                        <a:rPr lang="en-US" sz="1400" dirty="0" smtClean="0"/>
                        <a:t>$ doubles</a:t>
                      </a:r>
                      <a:r>
                        <a:rPr lang="en-US" sz="1400" baseline="0" dirty="0" smtClean="0"/>
                        <a:t> every 6 yrs</a:t>
                      </a:r>
                      <a:endParaRPr lang="en-US" sz="1400" dirty="0"/>
                    </a:p>
                  </a:txBody>
                  <a:tcPr anchor="ctr"/>
                </a:tc>
                <a:tc hMerge="1">
                  <a:txBody>
                    <a:bodyPr/>
                    <a:lstStyle/>
                    <a:p>
                      <a:endParaRPr lang="en-US"/>
                    </a:p>
                  </a:txBody>
                  <a:tcPr/>
                </a:tc>
                <a:tc hMerge="1">
                  <a:txBody>
                    <a:bodyPr/>
                    <a:lstStyle/>
                    <a:p>
                      <a:endParaRPr lang="en-US" dirty="0"/>
                    </a:p>
                  </a:txBody>
                  <a:tcPr anchor="ctr">
                    <a:lnR w="12700" cap="flat" cmpd="sng" algn="ctr">
                      <a:solidFill>
                        <a:schemeClr val="tx1"/>
                      </a:solidFill>
                      <a:prstDash val="solid"/>
                      <a:round/>
                      <a:headEnd type="none" w="med" len="med"/>
                      <a:tailEnd type="none" w="med" len="med"/>
                    </a:lnR>
                  </a:tcPr>
                </a:tc>
              </a:tr>
              <a:tr h="357025">
                <a:tc>
                  <a:txBody>
                    <a:bodyPr/>
                    <a:lstStyle/>
                    <a:p>
                      <a:r>
                        <a:rPr lang="en-US" sz="1400" dirty="0" smtClean="0"/>
                        <a:t>29</a:t>
                      </a:r>
                      <a:endParaRPr lang="en-US" sz="1400" dirty="0"/>
                    </a:p>
                  </a:txBody>
                  <a:tcPr anchor="ctr"/>
                </a:tc>
                <a:tc gridSpan="2">
                  <a:txBody>
                    <a:bodyPr/>
                    <a:lstStyle/>
                    <a:p>
                      <a:pPr algn="r"/>
                      <a:r>
                        <a:rPr lang="en-US" sz="1400" dirty="0" smtClean="0"/>
                        <a:t>$10,000</a:t>
                      </a:r>
                      <a:endParaRPr lang="en-US" sz="1400" dirty="0"/>
                    </a:p>
                  </a:txBody>
                  <a:tcPr anchor="ctr"/>
                </a:tc>
                <a:tc hMerge="1">
                  <a:txBody>
                    <a:bodyPr/>
                    <a:lstStyle/>
                    <a:p>
                      <a:endParaRPr lang="en-US" dirty="0"/>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29</a:t>
                      </a:r>
                      <a:endParaRPr lang="en-US" sz="1400" dirty="0"/>
                    </a:p>
                  </a:txBody>
                  <a:tcPr anchor="ctr"/>
                </a:tc>
                <a:tc gridSpan="2">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$10,000</a:t>
                      </a:r>
                    </a:p>
                  </a:txBody>
                  <a:tcPr anchor="ctr"/>
                </a:tc>
                <a:tc hMerge="1">
                  <a:txBody>
                    <a:bodyPr/>
                    <a:lstStyle/>
                    <a:p>
                      <a:endParaRPr lang="en-US" dirty="0"/>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29</a:t>
                      </a:r>
                      <a:endParaRPr lang="en-US" sz="1400" dirty="0"/>
                    </a:p>
                  </a:txBody>
                  <a:tcPr anchor="ctr"/>
                </a:tc>
                <a:tc gridSpan="2">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$10,000</a:t>
                      </a:r>
                    </a:p>
                  </a:txBody>
                  <a:tcPr anchor="ctr"/>
                </a:tc>
                <a:tc hMerge="1">
                  <a:txBody>
                    <a:bodyPr/>
                    <a:lstStyle/>
                    <a:p>
                      <a:endParaRPr lang="en-US" dirty="0"/>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29</a:t>
                      </a:r>
                      <a:endParaRPr lang="en-US" sz="1400" dirty="0"/>
                    </a:p>
                  </a:txBody>
                  <a:tcPr anchor="ctr"/>
                </a:tc>
                <a:tc gridSpan="2">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$10,000</a:t>
                      </a:r>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29</a:t>
                      </a:r>
                      <a:endParaRPr lang="en-US" sz="1400" dirty="0"/>
                    </a:p>
                  </a:txBody>
                  <a:tcPr anchor="ctr"/>
                </a:tc>
                <a:tc gridSpan="2">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$10,000</a:t>
                      </a:r>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r>
              <a:tr h="357025">
                <a:tc>
                  <a:txBody>
                    <a:bodyPr/>
                    <a:lstStyle/>
                    <a:p>
                      <a:r>
                        <a:rPr lang="en-US" sz="1400" dirty="0" smtClean="0"/>
                        <a:t>47</a:t>
                      </a:r>
                      <a:endParaRPr lang="en-US" sz="1400" dirty="0"/>
                    </a:p>
                  </a:txBody>
                  <a:tcPr anchor="ctr"/>
                </a:tc>
                <a:tc gridSpan="2">
                  <a:txBody>
                    <a:bodyPr/>
                    <a:lstStyle/>
                    <a:p>
                      <a:pPr algn="r"/>
                      <a:r>
                        <a:rPr lang="en-US" sz="1400" dirty="0" smtClean="0"/>
                        <a:t>$20,000</a:t>
                      </a:r>
                      <a:endParaRPr lang="en-US" sz="1400" dirty="0"/>
                    </a:p>
                  </a:txBody>
                  <a:tcPr anchor="ctr"/>
                </a:tc>
                <a:tc hMerge="1">
                  <a:txBody>
                    <a:bodyPr/>
                    <a:lstStyle/>
                    <a:p>
                      <a:endParaRPr lang="en-US" dirty="0"/>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41</a:t>
                      </a:r>
                      <a:endParaRPr lang="en-US" sz="1400" dirty="0"/>
                    </a:p>
                  </a:txBody>
                  <a:tcPr anchor="ctr"/>
                </a:tc>
                <a:tc gridSpan="2">
                  <a:txBody>
                    <a:bodyPr/>
                    <a:lstStyle/>
                    <a:p>
                      <a:pPr algn="r"/>
                      <a:r>
                        <a:rPr lang="en-US" sz="1400" dirty="0" smtClean="0"/>
                        <a:t>$20,000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38</a:t>
                      </a:r>
                      <a:endParaRPr lang="en-US" sz="1400" dirty="0"/>
                    </a:p>
                  </a:txBody>
                  <a:tcPr anchor="ctr"/>
                </a:tc>
                <a:tc gridSpan="2">
                  <a:txBody>
                    <a:bodyPr/>
                    <a:lstStyle/>
                    <a:p>
                      <a:pPr algn="r"/>
                      <a:r>
                        <a:rPr lang="en-US" sz="1400" dirty="0" smtClean="0"/>
                        <a:t>$20,000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36.2</a:t>
                      </a:r>
                      <a:endParaRPr lang="en-US" sz="1400" dirty="0"/>
                    </a:p>
                  </a:txBody>
                  <a:tcPr anchor="ctr"/>
                </a:tc>
                <a:tc gridSpan="2">
                  <a:txBody>
                    <a:bodyPr/>
                    <a:lstStyle/>
                    <a:p>
                      <a:pPr algn="r"/>
                      <a:r>
                        <a:rPr lang="en-US" sz="1400" dirty="0" smtClean="0"/>
                        <a:t>$20,000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35</a:t>
                      </a:r>
                      <a:endParaRPr lang="en-US" sz="1400" dirty="0"/>
                    </a:p>
                  </a:txBody>
                  <a:tcPr anchor="ctr"/>
                </a:tc>
                <a:tc gridSpan="2">
                  <a:txBody>
                    <a:bodyPr/>
                    <a:lstStyle/>
                    <a:p>
                      <a:pPr algn="r"/>
                      <a:r>
                        <a:rPr lang="en-US" sz="1400" dirty="0" smtClean="0"/>
                        <a:t>$20,000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r>
              <a:tr h="357025">
                <a:tc>
                  <a:txBody>
                    <a:bodyPr/>
                    <a:lstStyle/>
                    <a:p>
                      <a:r>
                        <a:rPr lang="en-US" sz="1400" dirty="0" smtClean="0"/>
                        <a:t>65</a:t>
                      </a:r>
                      <a:endParaRPr lang="en-US" sz="1400" dirty="0"/>
                    </a:p>
                  </a:txBody>
                  <a:tcPr anchor="ctr"/>
                </a:tc>
                <a:tc gridSpan="2">
                  <a:txBody>
                    <a:bodyPr/>
                    <a:lstStyle/>
                    <a:p>
                      <a:pPr algn="r"/>
                      <a:r>
                        <a:rPr lang="en-US" sz="1400" dirty="0" smtClean="0"/>
                        <a:t>$40,000</a:t>
                      </a:r>
                      <a:endParaRPr lang="en-US" sz="1400" dirty="0"/>
                    </a:p>
                  </a:txBody>
                  <a:tcPr anchor="ctr"/>
                </a:tc>
                <a:tc hMerge="1">
                  <a:txBody>
                    <a:bodyPr/>
                    <a:lstStyle/>
                    <a:p>
                      <a:endParaRPr lang="en-US" dirty="0"/>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53</a:t>
                      </a:r>
                      <a:endParaRPr lang="en-US" sz="1400" dirty="0"/>
                    </a:p>
                  </a:txBody>
                  <a:tcPr anchor="ctr"/>
                </a:tc>
                <a:tc gridSpan="2">
                  <a:txBody>
                    <a:bodyPr/>
                    <a:lstStyle/>
                    <a:p>
                      <a:pPr algn="r"/>
                      <a:r>
                        <a:rPr lang="en-US" sz="1400" dirty="0" smtClean="0"/>
                        <a:t>$40,000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47</a:t>
                      </a:r>
                      <a:endParaRPr lang="en-US" sz="1400" dirty="0"/>
                    </a:p>
                  </a:txBody>
                  <a:tcPr anchor="ctr"/>
                </a:tc>
                <a:tc gridSpan="2">
                  <a:txBody>
                    <a:bodyPr/>
                    <a:lstStyle/>
                    <a:p>
                      <a:pPr algn="r"/>
                      <a:r>
                        <a:rPr lang="en-US" sz="1400" dirty="0" smtClean="0"/>
                        <a:t>$40,000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43.4</a:t>
                      </a:r>
                      <a:endParaRPr lang="en-US" sz="1400" dirty="0"/>
                    </a:p>
                  </a:txBody>
                  <a:tcPr anchor="ctr"/>
                </a:tc>
                <a:tc gridSpan="2">
                  <a:txBody>
                    <a:bodyPr/>
                    <a:lstStyle/>
                    <a:p>
                      <a:pPr algn="r"/>
                      <a:r>
                        <a:rPr lang="en-US" sz="1400" dirty="0" smtClean="0"/>
                        <a:t>$40,000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41</a:t>
                      </a:r>
                      <a:endParaRPr lang="en-US" sz="1400" dirty="0"/>
                    </a:p>
                  </a:txBody>
                  <a:tcPr anchor="ctr"/>
                </a:tc>
                <a:tc gridSpan="2">
                  <a:txBody>
                    <a:bodyPr/>
                    <a:lstStyle/>
                    <a:p>
                      <a:pPr algn="r"/>
                      <a:r>
                        <a:rPr lang="en-US" sz="1400" dirty="0" smtClean="0"/>
                        <a:t>$40,000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r>
              <a:tr h="357025">
                <a:tc>
                  <a:txBody>
                    <a:bodyPr/>
                    <a:lstStyle/>
                    <a:p>
                      <a:endParaRPr lang="en-US" sz="1400" dirty="0"/>
                    </a:p>
                  </a:txBody>
                  <a:tcPr anchor="ctr"/>
                </a:tc>
                <a:tc gridSpan="2">
                  <a:txBody>
                    <a:bodyPr/>
                    <a:lstStyle/>
                    <a:p>
                      <a:pPr algn="r"/>
                      <a:endParaRPr lang="en-US" sz="1400" dirty="0"/>
                    </a:p>
                  </a:txBody>
                  <a:tcPr anchor="ctr"/>
                </a:tc>
                <a:tc hMerge="1">
                  <a:txBody>
                    <a:bodyPr/>
                    <a:lstStyle/>
                    <a:p>
                      <a:endParaRPr lang="en-US" dirty="0"/>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65</a:t>
                      </a:r>
                      <a:endParaRPr lang="en-US" sz="1400" dirty="0"/>
                    </a:p>
                  </a:txBody>
                  <a:tcPr anchor="ctr"/>
                </a:tc>
                <a:tc gridSpan="2">
                  <a:txBody>
                    <a:bodyPr/>
                    <a:lstStyle/>
                    <a:p>
                      <a:pPr algn="r"/>
                      <a:r>
                        <a:rPr lang="en-US" sz="1400" dirty="0" smtClean="0"/>
                        <a:t>$80,000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56</a:t>
                      </a:r>
                      <a:endParaRPr lang="en-US" sz="1400" dirty="0"/>
                    </a:p>
                  </a:txBody>
                  <a:tcPr anchor="ctr"/>
                </a:tc>
                <a:tc gridSpan="2">
                  <a:txBody>
                    <a:bodyPr/>
                    <a:lstStyle/>
                    <a:p>
                      <a:pPr algn="r"/>
                      <a:r>
                        <a:rPr lang="en-US" sz="1400" dirty="0" smtClean="0"/>
                        <a:t>$80,000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50.6</a:t>
                      </a:r>
                      <a:endParaRPr lang="en-US" sz="1400" dirty="0"/>
                    </a:p>
                  </a:txBody>
                  <a:tcPr anchor="ctr"/>
                </a:tc>
                <a:tc gridSpan="2">
                  <a:txBody>
                    <a:bodyPr/>
                    <a:lstStyle/>
                    <a:p>
                      <a:pPr algn="r"/>
                      <a:r>
                        <a:rPr lang="en-US" sz="1400" dirty="0" smtClean="0"/>
                        <a:t>$80,000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47</a:t>
                      </a:r>
                      <a:endParaRPr lang="en-US" sz="1400" dirty="0"/>
                    </a:p>
                  </a:txBody>
                  <a:tcPr anchor="ctr"/>
                </a:tc>
                <a:tc gridSpan="2">
                  <a:txBody>
                    <a:bodyPr/>
                    <a:lstStyle/>
                    <a:p>
                      <a:pPr algn="r"/>
                      <a:r>
                        <a:rPr lang="en-US" sz="1400" dirty="0" smtClean="0"/>
                        <a:t>$80,000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r>
              <a:tr h="357025">
                <a:tc>
                  <a:txBody>
                    <a:bodyPr/>
                    <a:lstStyle/>
                    <a:p>
                      <a:endParaRPr lang="en-US" sz="1400" dirty="0"/>
                    </a:p>
                  </a:txBody>
                  <a:tcPr anchor="ctr"/>
                </a:tc>
                <a:tc gridSpan="2">
                  <a:txBody>
                    <a:bodyPr/>
                    <a:lstStyle/>
                    <a:p>
                      <a:pPr algn="r"/>
                      <a:endParaRPr lang="en-US" sz="1400" dirty="0"/>
                    </a:p>
                  </a:txBody>
                  <a:tcPr anchor="ctr"/>
                </a:tc>
                <a:tc hMerge="1">
                  <a:txBody>
                    <a:bodyPr/>
                    <a:lstStyle/>
                    <a:p>
                      <a:endParaRPr lang="en-US" dirty="0"/>
                    </a:p>
                  </a:txBody>
                  <a:tcPr anchor="ctr">
                    <a:lnR w="12700" cap="flat" cmpd="sng" algn="ctr">
                      <a:solidFill>
                        <a:schemeClr val="tx1"/>
                      </a:solidFill>
                      <a:prstDash val="solid"/>
                      <a:round/>
                      <a:headEnd type="none" w="med" len="med"/>
                      <a:tailEnd type="none" w="med" len="med"/>
                    </a:lnR>
                  </a:tcPr>
                </a:tc>
                <a:tc>
                  <a:txBody>
                    <a:bodyPr/>
                    <a:lstStyle/>
                    <a:p>
                      <a:endParaRPr lang="en-US" sz="1400" dirty="0"/>
                    </a:p>
                  </a:txBody>
                  <a:tcPr anchor="ctr"/>
                </a:tc>
                <a:tc gridSpan="2">
                  <a:txBody>
                    <a:bodyPr/>
                    <a:lstStyle/>
                    <a:p>
                      <a:pPr algn="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65</a:t>
                      </a:r>
                      <a:endParaRPr lang="en-US" sz="1400" dirty="0"/>
                    </a:p>
                  </a:txBody>
                  <a:tcPr anchor="ctr"/>
                </a:tc>
                <a:tc gridSpan="2">
                  <a:txBody>
                    <a:bodyPr/>
                    <a:lstStyle/>
                    <a:p>
                      <a:pPr algn="r"/>
                      <a:r>
                        <a:rPr lang="en-US" sz="1400" dirty="0" smtClean="0"/>
                        <a:t>$160,000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57.8</a:t>
                      </a:r>
                      <a:endParaRPr lang="en-US" sz="1400" dirty="0"/>
                    </a:p>
                  </a:txBody>
                  <a:tcPr anchor="ctr"/>
                </a:tc>
                <a:tc gridSpan="2">
                  <a:txBody>
                    <a:bodyPr/>
                    <a:lstStyle/>
                    <a:p>
                      <a:pPr algn="r"/>
                      <a:r>
                        <a:rPr lang="en-US" sz="1400" dirty="0" smtClean="0"/>
                        <a:t>$160,000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53</a:t>
                      </a:r>
                      <a:endParaRPr lang="en-US" sz="1400" dirty="0"/>
                    </a:p>
                  </a:txBody>
                  <a:tcPr anchor="ctr"/>
                </a:tc>
                <a:tc gridSpan="2">
                  <a:txBody>
                    <a:bodyPr/>
                    <a:lstStyle/>
                    <a:p>
                      <a:pPr algn="r"/>
                      <a:r>
                        <a:rPr lang="en-US" sz="1400" dirty="0" smtClean="0"/>
                        <a:t>$160,000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r>
              <a:tr h="357025">
                <a:tc>
                  <a:txBody>
                    <a:bodyPr/>
                    <a:lstStyle/>
                    <a:p>
                      <a:endParaRPr lang="en-US" sz="1400" dirty="0"/>
                    </a:p>
                  </a:txBody>
                  <a:tcPr anchor="ctr"/>
                </a:tc>
                <a:tc gridSpan="2">
                  <a:txBody>
                    <a:bodyPr/>
                    <a:lstStyle/>
                    <a:p>
                      <a:pPr algn="r"/>
                      <a:endParaRPr lang="en-US" sz="1400" dirty="0"/>
                    </a:p>
                  </a:txBody>
                  <a:tcPr anchor="ctr"/>
                </a:tc>
                <a:tc hMerge="1">
                  <a:txBody>
                    <a:bodyPr/>
                    <a:lstStyle/>
                    <a:p>
                      <a:endParaRPr lang="en-US" dirty="0"/>
                    </a:p>
                  </a:txBody>
                  <a:tcPr anchor="ctr">
                    <a:lnR w="12700" cap="flat" cmpd="sng" algn="ctr">
                      <a:solidFill>
                        <a:schemeClr val="tx1"/>
                      </a:solidFill>
                      <a:prstDash val="solid"/>
                      <a:round/>
                      <a:headEnd type="none" w="med" len="med"/>
                      <a:tailEnd type="none" w="med" len="med"/>
                    </a:lnR>
                  </a:tcPr>
                </a:tc>
                <a:tc>
                  <a:txBody>
                    <a:bodyPr/>
                    <a:lstStyle/>
                    <a:p>
                      <a:endParaRPr lang="en-US" sz="1400" dirty="0"/>
                    </a:p>
                  </a:txBody>
                  <a:tcPr anchor="ctr"/>
                </a:tc>
                <a:tc gridSpan="2">
                  <a:txBody>
                    <a:bodyPr/>
                    <a:lstStyle/>
                    <a:p>
                      <a:pPr algn="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c>
                  <a:txBody>
                    <a:bodyPr/>
                    <a:lstStyle/>
                    <a:p>
                      <a:endParaRPr lang="en-US" sz="1400" dirty="0"/>
                    </a:p>
                  </a:txBody>
                  <a:tcPr anchor="ctr"/>
                </a:tc>
                <a:tc gridSpan="2">
                  <a:txBody>
                    <a:bodyPr/>
                    <a:lstStyle/>
                    <a:p>
                      <a:pPr algn="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65</a:t>
                      </a:r>
                      <a:endParaRPr lang="en-US" sz="1400" dirty="0"/>
                    </a:p>
                  </a:txBody>
                  <a:tcPr anchor="ctr"/>
                </a:tc>
                <a:tc gridSpan="2">
                  <a:txBody>
                    <a:bodyPr/>
                    <a:lstStyle/>
                    <a:p>
                      <a:pPr algn="r"/>
                      <a:r>
                        <a:rPr lang="en-US" sz="1400" dirty="0" smtClean="0"/>
                        <a:t>$320,000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c>
                  <a:txBody>
                    <a:bodyPr/>
                    <a:lstStyle/>
                    <a:p>
                      <a:r>
                        <a:rPr lang="en-US" sz="1400" dirty="0" smtClean="0"/>
                        <a:t>59</a:t>
                      </a:r>
                      <a:endParaRPr lang="en-US" sz="1400" dirty="0"/>
                    </a:p>
                  </a:txBody>
                  <a:tcPr anchor="ctr"/>
                </a:tc>
                <a:tc gridSpan="2">
                  <a:txBody>
                    <a:bodyPr/>
                    <a:lstStyle/>
                    <a:p>
                      <a:pPr algn="r"/>
                      <a:r>
                        <a:rPr lang="en-US" sz="1400" dirty="0" smtClean="0"/>
                        <a:t>$320,000</a:t>
                      </a:r>
                      <a:endParaRPr lang="en-US" sz="1400" dirty="0"/>
                    </a:p>
                  </a:txBody>
                  <a:tcPr anchor="ctr"/>
                </a:tc>
                <a:tc hMerge="1">
                  <a:txBody>
                    <a:bodyPr/>
                    <a:lstStyle/>
                    <a:p>
                      <a:endParaRPr lang="en-US"/>
                    </a:p>
                  </a:txBody>
                  <a:tcPr anchor="ctr">
                    <a:lnR w="12700" cap="flat" cmpd="sng" algn="ctr">
                      <a:solidFill>
                        <a:schemeClr val="tx1"/>
                      </a:solidFill>
                      <a:prstDash val="solid"/>
                      <a:round/>
                      <a:headEnd type="none" w="med" len="med"/>
                      <a:tailEnd type="none" w="med" len="med"/>
                    </a:lnR>
                  </a:tcPr>
                </a:tc>
              </a:tr>
              <a:tr h="357025">
                <a:tc>
                  <a:txBody>
                    <a:bodyPr/>
                    <a:lstStyle/>
                    <a:p>
                      <a:endParaRPr lang="en-US" sz="1400" dirty="0"/>
                    </a:p>
                  </a:txBody>
                  <a:tcPr anchor="ctr"/>
                </a:tc>
                <a:tc gridSpan="2">
                  <a:txBody>
                    <a:bodyPr/>
                    <a:lstStyle/>
                    <a:p>
                      <a:pPr algn="r"/>
                      <a:endParaRPr lang="en-US" sz="1400" dirty="0"/>
                    </a:p>
                  </a:txBody>
                  <a:tcPr anchor="ctr"/>
                </a:tc>
                <a:tc hMerge="1">
                  <a:txBody>
                    <a:bodyPr/>
                    <a:lstStyle/>
                    <a:p>
                      <a:endParaRPr lang="en-US"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400" dirty="0"/>
                    </a:p>
                  </a:txBody>
                  <a:tcPr anchor="ctr"/>
                </a:tc>
                <a:tc gridSpan="2">
                  <a:txBody>
                    <a:bodyPr/>
                    <a:lstStyle/>
                    <a:p>
                      <a:pPr algn="r"/>
                      <a:endParaRPr lang="en-US" sz="1400" dirty="0"/>
                    </a:p>
                  </a:txBody>
                  <a:tcPr anchor="ctr"/>
                </a:tc>
                <a:tc hMerge="1">
                  <a:txBody>
                    <a:bodyPr/>
                    <a:lstStyle/>
                    <a:p>
                      <a:endParaRPr lang="en-US"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400" dirty="0"/>
                    </a:p>
                  </a:txBody>
                  <a:tcPr anchor="ctr"/>
                </a:tc>
                <a:tc gridSpan="2">
                  <a:txBody>
                    <a:bodyPr/>
                    <a:lstStyle/>
                    <a:p>
                      <a:pPr algn="r"/>
                      <a:endParaRPr lang="en-US" sz="1400" dirty="0"/>
                    </a:p>
                  </a:txBody>
                  <a:tcPr anchor="ctr"/>
                </a:tc>
                <a:tc hMerge="1">
                  <a:txBody>
                    <a:bodyPr/>
                    <a:lstStyle/>
                    <a:p>
                      <a:endParaRPr lang="en-US"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400" dirty="0"/>
                    </a:p>
                  </a:txBody>
                  <a:tcPr anchor="ctr"/>
                </a:tc>
                <a:tc gridSpan="2">
                  <a:txBody>
                    <a:bodyPr/>
                    <a:lstStyle/>
                    <a:p>
                      <a:pPr algn="r"/>
                      <a:endParaRPr lang="en-US" sz="1400" dirty="0"/>
                    </a:p>
                  </a:txBody>
                  <a:tcPr anchor="ctr"/>
                </a:tc>
                <a:tc hMerge="1">
                  <a:txBody>
                    <a:bodyPr/>
                    <a:lstStyle/>
                    <a:p>
                      <a:endParaRPr lang="en-US"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1400" dirty="0" smtClean="0"/>
                        <a:t>65</a:t>
                      </a:r>
                      <a:endParaRPr lang="en-US" sz="1400" dirty="0"/>
                    </a:p>
                  </a:txBody>
                  <a:tcPr anchor="ctr"/>
                </a:tc>
                <a:tc gridSpan="2">
                  <a:txBody>
                    <a:bodyPr/>
                    <a:lstStyle/>
                    <a:p>
                      <a:pPr algn="r"/>
                      <a:r>
                        <a:rPr lang="en-US" sz="1400" dirty="0" smtClean="0"/>
                        <a:t>$640.000</a:t>
                      </a:r>
                      <a:endParaRPr lang="en-US" sz="1400" dirty="0"/>
                    </a:p>
                  </a:txBody>
                  <a:tcPr anchor="ctr"/>
                </a:tc>
                <a:tc hMerge="1">
                  <a:txBody>
                    <a:bodyPr/>
                    <a:lstStyle/>
                    <a:p>
                      <a:endParaRPr lang="en-US"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15" name="TextBox 14"/>
          <p:cNvSpPr txBox="1"/>
          <p:nvPr/>
        </p:nvSpPr>
        <p:spPr>
          <a:xfrm>
            <a:off x="533399" y="4757650"/>
            <a:ext cx="3048002" cy="990600"/>
          </a:xfrm>
          <a:prstGeom prst="rect">
            <a:avLst/>
          </a:prstGeom>
          <a:solidFill>
            <a:schemeClr val="accent3">
              <a:lumMod val="40000"/>
              <a:lumOff val="60000"/>
            </a:schemeClr>
          </a:solidFill>
          <a:ln>
            <a:noFill/>
          </a:ln>
        </p:spPr>
        <p:txBody>
          <a:bodyPr vert="horz" wrap="square" lIns="91440" tIns="45720" rIns="91440" bIns="45720" rtlCol="0" anchor="ctr">
            <a:noAutofit/>
          </a:bodyPr>
          <a:lstStyle/>
          <a:p>
            <a:pPr marL="0" marR="0" indent="0" algn="just" defTabSz="914400" rtl="0" eaLnBrk="1" fontAlgn="auto" latinLnBrk="0" hangingPunct="1">
              <a:lnSpc>
                <a:spcPct val="100000"/>
              </a:lnSpc>
              <a:spcBef>
                <a:spcPct val="0"/>
              </a:spcBef>
              <a:spcAft>
                <a:spcPts val="0"/>
              </a:spcAft>
              <a:buClrTx/>
              <a:buSzTx/>
              <a:buFontTx/>
              <a:buNone/>
              <a:tabLst/>
            </a:pPr>
            <a:r>
              <a:rPr kumimoji="0" lang="en-US" sz="1200" b="0" i="0" u="none" strike="noStrike" kern="1200" cap="none" spc="0" normalizeH="0" baseline="0" noProof="0" dirty="0" smtClean="0">
                <a:ln>
                  <a:noFill/>
                </a:ln>
                <a:solidFill>
                  <a:schemeClr val="tx1">
                    <a:lumMod val="90000"/>
                    <a:lumOff val="10000"/>
                  </a:schemeClr>
                </a:solidFill>
                <a:effectLst/>
                <a:uLnTx/>
                <a:uFillTx/>
                <a:ea typeface="+mj-ea"/>
                <a:cs typeface="+mj-cs"/>
              </a:rPr>
              <a:t>The Rule of 72 is</a:t>
            </a:r>
            <a:r>
              <a:rPr kumimoji="0" lang="en-US" sz="1200" b="0" i="0" u="none" strike="noStrike" kern="1200" cap="none" spc="0" normalizeH="0" noProof="0" dirty="0" smtClean="0">
                <a:ln>
                  <a:noFill/>
                </a:ln>
                <a:solidFill>
                  <a:schemeClr val="tx1">
                    <a:lumMod val="90000"/>
                    <a:lumOff val="10000"/>
                  </a:schemeClr>
                </a:solidFill>
                <a:effectLst/>
                <a:uLnTx/>
                <a:uFillTx/>
                <a:ea typeface="+mj-ea"/>
                <a:cs typeface="+mj-cs"/>
              </a:rPr>
              <a:t> an easy way to see how fast your money will double.  To use it, divide 72 by your interest rate.  The answer is the number of years it will take for doubling to occur.</a:t>
            </a:r>
            <a:endParaRPr kumimoji="0" lang="en-US" sz="1200" b="0" i="0" u="none" strike="noStrike" kern="1200" cap="none" spc="0" normalizeH="0" baseline="0" noProof="0" dirty="0" smtClean="0">
              <a:ln>
                <a:noFill/>
              </a:ln>
              <a:solidFill>
                <a:schemeClr val="tx1">
                  <a:lumMod val="90000"/>
                  <a:lumOff val="10000"/>
                </a:schemeClr>
              </a:solidFill>
              <a:effectLst/>
              <a:uLnTx/>
              <a:uFillTx/>
              <a:ea typeface="+mj-ea"/>
              <a:cs typeface="+mj-cs"/>
            </a:endParaRPr>
          </a:p>
        </p:txBody>
      </p:sp>
    </p:spTree>
    <p:extLst>
      <p:ext uri="{BB962C8B-B14F-4D97-AF65-F5344CB8AC3E}">
        <p14:creationId xmlns="" xmlns:p14="http://schemas.microsoft.com/office/powerpoint/2010/main" val="2453852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800" dirty="0" smtClean="0"/>
              <a:t>LONG-TERM</a:t>
            </a:r>
            <a:endParaRPr lang="en-US" sz="4800" dirty="0"/>
          </a:p>
        </p:txBody>
      </p:sp>
      <p:sp>
        <p:nvSpPr>
          <p:cNvPr id="7" name="Text Placeholder 6"/>
          <p:cNvSpPr>
            <a:spLocks noGrp="1"/>
          </p:cNvSpPr>
          <p:nvPr>
            <p:ph type="body" sz="quarter" idx="10"/>
          </p:nvPr>
        </p:nvSpPr>
        <p:spPr>
          <a:xfrm>
            <a:off x="457200" y="1066800"/>
            <a:ext cx="5029200" cy="533400"/>
          </a:xfrm>
        </p:spPr>
        <p:txBody>
          <a:bodyPr>
            <a:normAutofit lnSpcReduction="10000"/>
          </a:bodyPr>
          <a:lstStyle/>
          <a:p>
            <a:r>
              <a:rPr lang="en-US" dirty="0" smtClean="0"/>
              <a:t>FINANCIAL GOALS</a:t>
            </a:r>
            <a:endParaRPr lang="en-US" dirty="0"/>
          </a:p>
        </p:txBody>
      </p:sp>
      <p:sp>
        <p:nvSpPr>
          <p:cNvPr id="9" name="Text Placeholder 8"/>
          <p:cNvSpPr>
            <a:spLocks noGrp="1"/>
          </p:cNvSpPr>
          <p:nvPr>
            <p:ph type="body" sz="quarter" idx="11"/>
          </p:nvPr>
        </p:nvSpPr>
        <p:spPr>
          <a:xfrm>
            <a:off x="457200" y="1600200"/>
            <a:ext cx="8077200" cy="1828800"/>
          </a:xfrm>
        </p:spPr>
        <p:txBody>
          <a:bodyPr>
            <a:noAutofit/>
          </a:bodyPr>
          <a:lstStyle/>
          <a:p>
            <a:pPr>
              <a:spcBef>
                <a:spcPct val="0"/>
              </a:spcBef>
              <a:buClrTx/>
            </a:pPr>
            <a:r>
              <a:rPr lang="en-US" sz="2000" b="0" dirty="0"/>
              <a:t>Delaying or not investing faithfully into your planned vehicles, like an IRA, are costly errors in financial judgment.  The chart below shows the cost of skipping just 2 or five years of normal investment.</a:t>
            </a:r>
          </a:p>
          <a:p>
            <a:pPr>
              <a:spcBef>
                <a:spcPct val="0"/>
              </a:spcBef>
              <a:buClrTx/>
            </a:pPr>
            <a:endParaRPr lang="en-US" sz="1600" b="0" dirty="0"/>
          </a:p>
          <a:p>
            <a:pPr>
              <a:spcBef>
                <a:spcPct val="0"/>
              </a:spcBef>
              <a:buClrTx/>
            </a:pPr>
            <a:r>
              <a:rPr lang="en-US" sz="1600" b="0" dirty="0"/>
              <a:t>This table does not constitute a definitive example of what any investment will perform.  It is based on approximations and is used primarily for illustrative purposes.</a:t>
            </a:r>
          </a:p>
          <a:p>
            <a:pPr>
              <a:spcBef>
                <a:spcPct val="0"/>
              </a:spcBef>
              <a:buClrTx/>
            </a:pPr>
            <a:endParaRPr lang="en-US" sz="1600" b="0" dirty="0"/>
          </a:p>
        </p:txBody>
      </p:sp>
      <p:graphicFrame>
        <p:nvGraphicFramePr>
          <p:cNvPr id="8" name="Content Placeholder 11"/>
          <p:cNvGraphicFramePr>
            <a:graphicFrameLocks noGrp="1"/>
          </p:cNvGraphicFramePr>
          <p:nvPr>
            <p:ph idx="1"/>
            <p:extLst>
              <p:ext uri="{D42A27DB-BD31-4B8C-83A1-F6EECF244321}">
                <p14:modId xmlns="" xmlns:p14="http://schemas.microsoft.com/office/powerpoint/2010/main" val="1202681166"/>
              </p:ext>
            </p:extLst>
          </p:nvPr>
        </p:nvGraphicFramePr>
        <p:xfrm>
          <a:off x="419100" y="3733800"/>
          <a:ext cx="8305800" cy="1359401"/>
        </p:xfrm>
        <a:graphic>
          <a:graphicData uri="http://schemas.openxmlformats.org/drawingml/2006/table">
            <a:tbl>
              <a:tblPr firstRow="1" bandRow="1">
                <a:tableStyleId>{C083E6E3-FA7D-4D7B-A595-EF9225AFEA82}</a:tableStyleId>
              </a:tblPr>
              <a:tblGrid>
                <a:gridCol w="3048000"/>
                <a:gridCol w="2057400"/>
                <a:gridCol w="1676400"/>
                <a:gridCol w="1524000"/>
              </a:tblGrid>
              <a:tr h="582511">
                <a:tc>
                  <a:txBody>
                    <a:bodyPr/>
                    <a:lstStyle/>
                    <a:p>
                      <a:pPr algn="ctr"/>
                      <a:endParaRPr lang="en-US" sz="1600" dirty="0">
                        <a:solidFill>
                          <a:schemeClr val="tx1">
                            <a:lumMod val="75000"/>
                            <a:lumOff val="25000"/>
                          </a:schemeClr>
                        </a:solidFill>
                      </a:endParaRPr>
                    </a:p>
                  </a:txBody>
                  <a:tcPr/>
                </a:tc>
                <a:tc>
                  <a:txBody>
                    <a:bodyPr/>
                    <a:lstStyle/>
                    <a:p>
                      <a:pPr algn="l"/>
                      <a:r>
                        <a:rPr lang="en-US" sz="1200" dirty="0" smtClean="0">
                          <a:solidFill>
                            <a:schemeClr val="tx1">
                              <a:lumMod val="75000"/>
                              <a:lumOff val="25000"/>
                            </a:schemeClr>
                          </a:solidFill>
                        </a:rPr>
                        <a:t>After</a:t>
                      </a:r>
                      <a:r>
                        <a:rPr lang="en-US" sz="1200" baseline="0" dirty="0" smtClean="0">
                          <a:solidFill>
                            <a:schemeClr val="tx1">
                              <a:lumMod val="75000"/>
                              <a:lumOff val="25000"/>
                            </a:schemeClr>
                          </a:solidFill>
                        </a:rPr>
                        <a:t> 30 years of annually investing $4,000  at 8%</a:t>
                      </a:r>
                      <a:endParaRPr lang="en-US" sz="1200" dirty="0">
                        <a:solidFill>
                          <a:schemeClr val="tx1">
                            <a:lumMod val="75000"/>
                            <a:lumOff val="25000"/>
                          </a:schemeClr>
                        </a:solidFill>
                      </a:endParaRPr>
                    </a:p>
                  </a:txBody>
                  <a:tcPr/>
                </a:tc>
                <a:tc>
                  <a:txBody>
                    <a:bodyPr/>
                    <a:lstStyle/>
                    <a:p>
                      <a:pPr algn="l"/>
                      <a:r>
                        <a:rPr lang="en-US" sz="1200" dirty="0" smtClean="0">
                          <a:solidFill>
                            <a:schemeClr val="tx1">
                              <a:lumMod val="75000"/>
                              <a:lumOff val="25000"/>
                            </a:schemeClr>
                          </a:solidFill>
                        </a:rPr>
                        <a:t>Skipping</a:t>
                      </a:r>
                      <a:r>
                        <a:rPr lang="en-US" sz="1200" baseline="0" dirty="0" smtClean="0">
                          <a:solidFill>
                            <a:schemeClr val="tx1">
                              <a:lumMod val="75000"/>
                              <a:lumOff val="25000"/>
                            </a:schemeClr>
                          </a:solidFill>
                        </a:rPr>
                        <a:t> 2 years of investing</a:t>
                      </a:r>
                      <a:endParaRPr lang="en-US" sz="1200" dirty="0">
                        <a:solidFill>
                          <a:schemeClr val="tx1">
                            <a:lumMod val="75000"/>
                            <a:lumOff val="25000"/>
                          </a:schemeClr>
                        </a:solidFill>
                      </a:endParaRPr>
                    </a:p>
                  </a:txBody>
                  <a:tcPr/>
                </a:tc>
                <a:tc>
                  <a:txBody>
                    <a:bodyPr/>
                    <a:lstStyle/>
                    <a:p>
                      <a:pPr algn="l"/>
                      <a:r>
                        <a:rPr lang="en-US" sz="1200" dirty="0" smtClean="0">
                          <a:solidFill>
                            <a:schemeClr val="tx1">
                              <a:lumMod val="75000"/>
                              <a:lumOff val="25000"/>
                            </a:schemeClr>
                          </a:solidFill>
                        </a:rPr>
                        <a:t>Skipping</a:t>
                      </a:r>
                      <a:r>
                        <a:rPr lang="en-US" sz="1200" baseline="0" dirty="0" smtClean="0">
                          <a:solidFill>
                            <a:schemeClr val="tx1">
                              <a:lumMod val="75000"/>
                              <a:lumOff val="25000"/>
                            </a:schemeClr>
                          </a:solidFill>
                        </a:rPr>
                        <a:t> 5 years of investing</a:t>
                      </a:r>
                      <a:endParaRPr lang="en-US" sz="1200" dirty="0">
                        <a:solidFill>
                          <a:schemeClr val="tx1">
                            <a:lumMod val="75000"/>
                            <a:lumOff val="25000"/>
                          </a:schemeClr>
                        </a:solidFill>
                      </a:endParaRPr>
                    </a:p>
                  </a:txBody>
                  <a:tcPr/>
                </a:tc>
              </a:tr>
              <a:tr h="386897">
                <a:tc>
                  <a:txBody>
                    <a:bodyPr/>
                    <a:lstStyle/>
                    <a:p>
                      <a:pPr algn="just"/>
                      <a:r>
                        <a:rPr lang="en-US" sz="1600" dirty="0" smtClean="0">
                          <a:solidFill>
                            <a:schemeClr val="tx1">
                              <a:lumMod val="75000"/>
                              <a:lumOff val="25000"/>
                            </a:schemeClr>
                          </a:solidFill>
                        </a:rPr>
                        <a:t>Potential Value of IRA</a:t>
                      </a:r>
                      <a:endParaRPr lang="en-US" sz="1600" dirty="0">
                        <a:solidFill>
                          <a:schemeClr val="tx1">
                            <a:lumMod val="75000"/>
                            <a:lumOff val="25000"/>
                          </a:schemeClr>
                        </a:solidFill>
                      </a:endParaRPr>
                    </a:p>
                  </a:txBody>
                  <a:tcPr/>
                </a:tc>
                <a:tc>
                  <a:txBody>
                    <a:bodyPr/>
                    <a:lstStyle/>
                    <a:p>
                      <a:pPr algn="ctr"/>
                      <a:r>
                        <a:rPr lang="en-US" sz="1600" dirty="0" smtClean="0">
                          <a:solidFill>
                            <a:schemeClr val="tx1">
                              <a:lumMod val="75000"/>
                              <a:lumOff val="25000"/>
                            </a:schemeClr>
                          </a:solidFill>
                        </a:rPr>
                        <a:t>$489,383</a:t>
                      </a:r>
                      <a:endParaRPr lang="en-US" sz="1600" dirty="0">
                        <a:solidFill>
                          <a:schemeClr val="tx1">
                            <a:lumMod val="75000"/>
                            <a:lumOff val="25000"/>
                          </a:schemeClr>
                        </a:solidFill>
                      </a:endParaRPr>
                    </a:p>
                  </a:txBody>
                  <a:tcPr/>
                </a:tc>
                <a:tc>
                  <a:txBody>
                    <a:bodyPr/>
                    <a:lstStyle/>
                    <a:p>
                      <a:pPr algn="ctr"/>
                      <a:r>
                        <a:rPr lang="en-US" sz="1600" dirty="0" smtClean="0">
                          <a:solidFill>
                            <a:schemeClr val="tx1">
                              <a:lumMod val="75000"/>
                              <a:lumOff val="25000"/>
                            </a:schemeClr>
                          </a:solidFill>
                        </a:rPr>
                        <a:t>$411,864</a:t>
                      </a:r>
                      <a:endParaRPr lang="en-US" sz="1600" dirty="0">
                        <a:solidFill>
                          <a:schemeClr val="tx1">
                            <a:lumMod val="75000"/>
                            <a:lumOff val="25000"/>
                          </a:schemeClr>
                        </a:solidFill>
                      </a:endParaRPr>
                    </a:p>
                  </a:txBody>
                  <a:tcPr/>
                </a:tc>
                <a:tc>
                  <a:txBody>
                    <a:bodyPr/>
                    <a:lstStyle/>
                    <a:p>
                      <a:pPr algn="ctr"/>
                      <a:r>
                        <a:rPr lang="en-US" sz="1600" dirty="0" smtClean="0">
                          <a:solidFill>
                            <a:schemeClr val="tx1">
                              <a:lumMod val="75000"/>
                              <a:lumOff val="25000"/>
                            </a:schemeClr>
                          </a:solidFill>
                        </a:rPr>
                        <a:t>$315,818</a:t>
                      </a:r>
                      <a:endParaRPr lang="en-US" sz="1600" dirty="0">
                        <a:solidFill>
                          <a:schemeClr val="tx1">
                            <a:lumMod val="75000"/>
                            <a:lumOff val="25000"/>
                          </a:schemeClr>
                        </a:solidFill>
                      </a:endParaRPr>
                    </a:p>
                  </a:txBody>
                  <a:tcPr/>
                </a:tc>
              </a:tr>
              <a:tr h="389993">
                <a:tc>
                  <a:txBody>
                    <a:bodyPr/>
                    <a:lstStyle/>
                    <a:p>
                      <a:pPr algn="just"/>
                      <a:r>
                        <a:rPr lang="en-US" sz="1600" dirty="0" smtClean="0">
                          <a:solidFill>
                            <a:schemeClr val="tx1">
                              <a:lumMod val="75000"/>
                              <a:lumOff val="25000"/>
                            </a:schemeClr>
                          </a:solidFill>
                        </a:rPr>
                        <a:t>Potential</a:t>
                      </a:r>
                      <a:r>
                        <a:rPr lang="en-US" sz="1600" baseline="0" dirty="0" smtClean="0">
                          <a:solidFill>
                            <a:schemeClr val="tx1">
                              <a:lumMod val="75000"/>
                              <a:lumOff val="25000"/>
                            </a:schemeClr>
                          </a:solidFill>
                        </a:rPr>
                        <a:t> Difference in Value</a:t>
                      </a:r>
                      <a:endParaRPr lang="en-US" sz="1600" dirty="0">
                        <a:solidFill>
                          <a:schemeClr val="tx1">
                            <a:lumMod val="75000"/>
                            <a:lumOff val="25000"/>
                          </a:schemeClr>
                        </a:solidFill>
                      </a:endParaRPr>
                    </a:p>
                  </a:txBody>
                  <a:tcPr/>
                </a:tc>
                <a:tc>
                  <a:txBody>
                    <a:bodyPr/>
                    <a:lstStyle/>
                    <a:p>
                      <a:pPr algn="ctr"/>
                      <a:endParaRPr lang="en-US" sz="1600" dirty="0">
                        <a:solidFill>
                          <a:schemeClr val="tx1">
                            <a:lumMod val="75000"/>
                            <a:lumOff val="25000"/>
                          </a:schemeClr>
                        </a:solidFill>
                      </a:endParaRPr>
                    </a:p>
                  </a:txBody>
                  <a:tcPr/>
                </a:tc>
                <a:tc>
                  <a:txBody>
                    <a:bodyPr/>
                    <a:lstStyle/>
                    <a:p>
                      <a:pPr algn="ctr"/>
                      <a:r>
                        <a:rPr lang="en-US" sz="1600" dirty="0" smtClean="0">
                          <a:solidFill>
                            <a:schemeClr val="tx1">
                              <a:lumMod val="75000"/>
                              <a:lumOff val="25000"/>
                            </a:schemeClr>
                          </a:solidFill>
                        </a:rPr>
                        <a:t>($77,519)</a:t>
                      </a:r>
                      <a:endParaRPr lang="en-US" sz="1600" dirty="0">
                        <a:solidFill>
                          <a:schemeClr val="tx1">
                            <a:lumMod val="75000"/>
                            <a:lumOff val="25000"/>
                          </a:schemeClr>
                        </a:solidFill>
                      </a:endParaRPr>
                    </a:p>
                  </a:txBody>
                  <a:tcPr/>
                </a:tc>
                <a:tc>
                  <a:txBody>
                    <a:bodyPr/>
                    <a:lstStyle/>
                    <a:p>
                      <a:pPr algn="ctr"/>
                      <a:r>
                        <a:rPr lang="en-US" sz="1600" dirty="0" smtClean="0">
                          <a:solidFill>
                            <a:schemeClr val="tx1">
                              <a:lumMod val="75000"/>
                              <a:lumOff val="25000"/>
                            </a:schemeClr>
                          </a:solidFill>
                        </a:rPr>
                        <a:t>($173,565)</a:t>
                      </a:r>
                      <a:endParaRPr lang="en-US" sz="1600" dirty="0">
                        <a:solidFill>
                          <a:schemeClr val="tx1">
                            <a:lumMod val="75000"/>
                            <a:lumOff val="25000"/>
                          </a:schemeClr>
                        </a:solidFill>
                      </a:endParaRPr>
                    </a:p>
                  </a:txBody>
                  <a:tcPr/>
                </a:tc>
              </a:tr>
            </a:tbl>
          </a:graphicData>
        </a:graphic>
      </p:graphicFrame>
    </p:spTree>
    <p:extLst>
      <p:ext uri="{BB962C8B-B14F-4D97-AF65-F5344CB8AC3E}">
        <p14:creationId xmlns="" xmlns:p14="http://schemas.microsoft.com/office/powerpoint/2010/main" val="2210820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nvSpPr>
        <p:spPr>
          <a:xfrm>
            <a:off x="304800" y="1181100"/>
            <a:ext cx="8534400" cy="449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5400" b="1" kern="1200" baseline="0">
                <a:solidFill>
                  <a:srgbClr val="012A9D"/>
                </a:solidFill>
                <a:latin typeface="Arial" pitchFamily="34" charset="0"/>
                <a:ea typeface="+mj-ea"/>
                <a:cs typeface="Arial" pitchFamily="34" charset="0"/>
              </a:defRPr>
            </a:lvl1pPr>
          </a:lstStyle>
          <a:p>
            <a:pPr algn="ctr"/>
            <a:r>
              <a:rPr lang="en-US" sz="2000" dirty="0" smtClean="0"/>
              <a:t>Log onto  </a:t>
            </a:r>
            <a:r>
              <a:rPr lang="en-US" sz="2000" u="sng" dirty="0" smtClean="0">
                <a:hlinkClick r:id="rId2"/>
              </a:rPr>
              <a:t>www.myafea.org</a:t>
            </a:r>
            <a:r>
              <a:rPr lang="en-US" sz="2000" dirty="0" smtClean="0"/>
              <a:t> to create a free account .</a:t>
            </a:r>
            <a:br>
              <a:rPr lang="en-US" sz="2000" dirty="0" smtClean="0"/>
            </a:br>
            <a:r>
              <a:rPr lang="en-US" sz="2000" dirty="0" smtClean="0"/>
              <a:t> </a:t>
            </a:r>
            <a:br>
              <a:rPr lang="en-US" sz="2000" dirty="0" smtClean="0"/>
            </a:br>
            <a:r>
              <a:rPr lang="en-US" sz="2000" dirty="0" smtClean="0"/>
              <a:t>For attending this course you are entitled to a free AFEA membership.  When creating your account use the following information when prompted: </a:t>
            </a:r>
            <a:br>
              <a:rPr lang="en-US" sz="2000" dirty="0" smtClean="0"/>
            </a:br>
            <a:r>
              <a:rPr lang="en-US" sz="2000" dirty="0" smtClean="0"/>
              <a:t/>
            </a:r>
            <a:br>
              <a:rPr lang="en-US" sz="2000" dirty="0" smtClean="0"/>
            </a:br>
            <a:r>
              <a:rPr lang="en-US" sz="2000" dirty="0" smtClean="0"/>
              <a:t>Coach ID: </a:t>
            </a:r>
            <a:r>
              <a:rPr lang="en-US" sz="2000" u="sng" dirty="0" smtClean="0"/>
              <a:t>“enter your coach ID here”</a:t>
            </a:r>
            <a:r>
              <a:rPr lang="en-US" sz="2000" dirty="0" smtClean="0"/>
              <a:t/>
            </a:r>
            <a:br>
              <a:rPr lang="en-US" sz="2000" dirty="0" smtClean="0"/>
            </a:br>
            <a:r>
              <a:rPr lang="en-US" sz="2000" dirty="0" smtClean="0"/>
              <a:t/>
            </a:r>
            <a:br>
              <a:rPr lang="en-US" sz="2000" dirty="0" smtClean="0"/>
            </a:br>
            <a:r>
              <a:rPr lang="en-US" sz="1600" dirty="0" smtClean="0"/>
              <a:t/>
            </a:r>
            <a:br>
              <a:rPr lang="en-US" sz="1600" dirty="0" smtClean="0"/>
            </a:br>
            <a:r>
              <a:rPr lang="en-US" sz="1600" dirty="0" smtClean="0"/>
              <a:t> </a:t>
            </a:r>
            <a:br>
              <a:rPr lang="en-US" sz="1600" dirty="0" smtClean="0"/>
            </a:br>
            <a:endParaRPr lang="en-US"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ESTATE</a:t>
            </a:r>
            <a:endParaRPr lang="en-US" dirty="0"/>
          </a:p>
        </p:txBody>
      </p:sp>
      <p:sp>
        <p:nvSpPr>
          <p:cNvPr id="3" name="Content Placeholder 2"/>
          <p:cNvSpPr>
            <a:spLocks noGrp="1"/>
          </p:cNvSpPr>
          <p:nvPr>
            <p:ph idx="1"/>
          </p:nvPr>
        </p:nvSpPr>
        <p:spPr>
          <a:xfrm>
            <a:off x="457200" y="2209800"/>
            <a:ext cx="8229600" cy="1219200"/>
          </a:xfrm>
        </p:spPr>
        <p:txBody>
          <a:bodyPr>
            <a:noAutofit/>
          </a:bodyPr>
          <a:lstStyle/>
          <a:p>
            <a:r>
              <a:rPr lang="en-US" sz="2000" dirty="0"/>
              <a:t>Chief instrument of estate preservation.  </a:t>
            </a:r>
          </a:p>
          <a:p>
            <a:r>
              <a:rPr lang="en-US" sz="2000" dirty="0"/>
              <a:t>Ensures your assets get to your intended heirs.</a:t>
            </a:r>
          </a:p>
          <a:p>
            <a:r>
              <a:rPr lang="en-US" sz="2000" dirty="0"/>
              <a:t>Circumvents probate which can take up to 2 years</a:t>
            </a:r>
          </a:p>
        </p:txBody>
      </p:sp>
      <p:sp>
        <p:nvSpPr>
          <p:cNvPr id="4" name="Text Placeholder 3"/>
          <p:cNvSpPr>
            <a:spLocks noGrp="1"/>
          </p:cNvSpPr>
          <p:nvPr>
            <p:ph type="body" sz="quarter" idx="10"/>
          </p:nvPr>
        </p:nvSpPr>
        <p:spPr/>
        <p:txBody>
          <a:bodyPr>
            <a:normAutofit lnSpcReduction="10000"/>
          </a:bodyPr>
          <a:lstStyle/>
          <a:p>
            <a:r>
              <a:rPr lang="en-US" dirty="0" smtClean="0"/>
              <a:t>PLANNING</a:t>
            </a:r>
            <a:endParaRPr lang="en-US" dirty="0"/>
          </a:p>
        </p:txBody>
      </p:sp>
      <p:sp>
        <p:nvSpPr>
          <p:cNvPr id="5" name="Text Placeholder 4"/>
          <p:cNvSpPr>
            <a:spLocks noGrp="1"/>
          </p:cNvSpPr>
          <p:nvPr>
            <p:ph type="body" sz="quarter" idx="11"/>
          </p:nvPr>
        </p:nvSpPr>
        <p:spPr>
          <a:xfrm>
            <a:off x="457200" y="1828800"/>
            <a:ext cx="5029200" cy="381000"/>
          </a:xfrm>
        </p:spPr>
        <p:txBody>
          <a:bodyPr>
            <a:normAutofit fontScale="92500" lnSpcReduction="20000"/>
          </a:bodyPr>
          <a:lstStyle/>
          <a:p>
            <a:r>
              <a:rPr lang="en-US" dirty="0" smtClean="0"/>
              <a:t>LIVING TRUST</a:t>
            </a:r>
          </a:p>
          <a:p>
            <a:endParaRPr lang="en-US" dirty="0"/>
          </a:p>
        </p:txBody>
      </p:sp>
      <p:sp>
        <p:nvSpPr>
          <p:cNvPr id="6" name="Content Placeholder 5"/>
          <p:cNvSpPr>
            <a:spLocks noGrp="1"/>
          </p:cNvSpPr>
          <p:nvPr>
            <p:ph idx="12"/>
          </p:nvPr>
        </p:nvSpPr>
        <p:spPr>
          <a:xfrm>
            <a:off x="457200" y="3854614"/>
            <a:ext cx="8229600" cy="685801"/>
          </a:xfrm>
        </p:spPr>
        <p:txBody>
          <a:bodyPr>
            <a:normAutofit fontScale="85000" lnSpcReduction="20000"/>
          </a:bodyPr>
          <a:lstStyle/>
          <a:p>
            <a:r>
              <a:rPr lang="en-US" dirty="0"/>
              <a:t>According to Federal &amp; State laws.</a:t>
            </a:r>
          </a:p>
          <a:p>
            <a:r>
              <a:rPr lang="en-US" dirty="0"/>
              <a:t>Can erode half of an estate’s value</a:t>
            </a:r>
          </a:p>
        </p:txBody>
      </p:sp>
      <p:sp>
        <p:nvSpPr>
          <p:cNvPr id="7" name="Text Placeholder 6"/>
          <p:cNvSpPr>
            <a:spLocks noGrp="1"/>
          </p:cNvSpPr>
          <p:nvPr>
            <p:ph type="body" sz="quarter" idx="13"/>
          </p:nvPr>
        </p:nvSpPr>
        <p:spPr>
          <a:xfrm>
            <a:off x="457200" y="3511714"/>
            <a:ext cx="5029200" cy="381000"/>
          </a:xfrm>
        </p:spPr>
        <p:txBody>
          <a:bodyPr>
            <a:normAutofit fontScale="92500" lnSpcReduction="20000"/>
          </a:bodyPr>
          <a:lstStyle/>
          <a:p>
            <a:r>
              <a:rPr lang="en-US" dirty="0" smtClean="0"/>
              <a:t>ESTATE TAXES</a:t>
            </a:r>
          </a:p>
          <a:p>
            <a:endParaRPr lang="en-US" dirty="0"/>
          </a:p>
        </p:txBody>
      </p:sp>
      <p:sp>
        <p:nvSpPr>
          <p:cNvPr id="9" name="Text Placeholder 8"/>
          <p:cNvSpPr>
            <a:spLocks noGrp="1"/>
          </p:cNvSpPr>
          <p:nvPr>
            <p:ph type="body" sz="quarter" idx="15"/>
          </p:nvPr>
        </p:nvSpPr>
        <p:spPr>
          <a:xfrm>
            <a:off x="457200" y="4800600"/>
            <a:ext cx="7772400" cy="1066800"/>
          </a:xfrm>
        </p:spPr>
        <p:txBody>
          <a:bodyPr>
            <a:normAutofit fontScale="92500" lnSpcReduction="10000"/>
          </a:bodyPr>
          <a:lstStyle/>
          <a:p>
            <a:r>
              <a:rPr lang="en-US" dirty="0"/>
              <a:t>A good estate planning attorney will be able to assist you in the creation of your estate plan.  Don’t rely on the government as a default!</a:t>
            </a:r>
          </a:p>
          <a:p>
            <a:endParaRPr lang="en-US" dirty="0"/>
          </a:p>
        </p:txBody>
      </p:sp>
    </p:spTree>
    <p:extLst>
      <p:ext uri="{BB962C8B-B14F-4D97-AF65-F5344CB8AC3E}">
        <p14:creationId xmlns="" xmlns:p14="http://schemas.microsoft.com/office/powerpoint/2010/main" val="37146491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ACTION!</a:t>
            </a:r>
            <a:endParaRPr lang="en-US" dirty="0"/>
          </a:p>
        </p:txBody>
      </p:sp>
      <p:sp>
        <p:nvSpPr>
          <p:cNvPr id="3" name="Content Placeholder 2"/>
          <p:cNvSpPr>
            <a:spLocks noGrp="1"/>
          </p:cNvSpPr>
          <p:nvPr>
            <p:ph idx="1"/>
          </p:nvPr>
        </p:nvSpPr>
        <p:spPr>
          <a:xfrm>
            <a:off x="457200" y="2743199"/>
            <a:ext cx="8229600" cy="2057401"/>
          </a:xfrm>
        </p:spPr>
        <p:txBody>
          <a:bodyPr>
            <a:normAutofit fontScale="92500"/>
          </a:bodyPr>
          <a:lstStyle/>
          <a:p>
            <a:r>
              <a:rPr lang="en-US" dirty="0"/>
              <a:t>Go through each of the Components, starting with the first and working your way through all five of them.</a:t>
            </a:r>
          </a:p>
          <a:p>
            <a:r>
              <a:rPr lang="en-US" dirty="0"/>
              <a:t>Honestly assess your current position and the time needed to achieve your goals (short, mid, and long-term).</a:t>
            </a:r>
          </a:p>
          <a:p>
            <a:r>
              <a:rPr lang="en-US" dirty="0"/>
              <a:t>Seek professional guidance.</a:t>
            </a:r>
          </a:p>
          <a:p>
            <a:endParaRPr lang="en-US" dirty="0"/>
          </a:p>
        </p:txBody>
      </p:sp>
      <p:sp>
        <p:nvSpPr>
          <p:cNvPr id="4" name="Text Placeholder 3"/>
          <p:cNvSpPr>
            <a:spLocks noGrp="1"/>
          </p:cNvSpPr>
          <p:nvPr>
            <p:ph type="body" sz="quarter" idx="10"/>
          </p:nvPr>
        </p:nvSpPr>
        <p:spPr>
          <a:xfrm>
            <a:off x="457200" y="1143000"/>
            <a:ext cx="6553200" cy="533400"/>
          </a:xfrm>
        </p:spPr>
        <p:txBody>
          <a:bodyPr>
            <a:normAutofit fontScale="85000" lnSpcReduction="10000"/>
          </a:bodyPr>
          <a:lstStyle/>
          <a:p>
            <a:r>
              <a:rPr lang="en-US" dirty="0" smtClean="0"/>
              <a:t>Every Journey Starts With The First Step.</a:t>
            </a:r>
            <a:endParaRPr lang="en-US" dirty="0"/>
          </a:p>
        </p:txBody>
      </p:sp>
      <p:sp>
        <p:nvSpPr>
          <p:cNvPr id="5" name="Text Placeholder 4"/>
          <p:cNvSpPr>
            <a:spLocks noGrp="1"/>
          </p:cNvSpPr>
          <p:nvPr>
            <p:ph type="body" sz="quarter" idx="11"/>
          </p:nvPr>
        </p:nvSpPr>
        <p:spPr>
          <a:xfrm>
            <a:off x="457200" y="1828800"/>
            <a:ext cx="8229600" cy="838200"/>
          </a:xfrm>
        </p:spPr>
        <p:txBody>
          <a:bodyPr>
            <a:normAutofit/>
          </a:bodyPr>
          <a:lstStyle/>
          <a:p>
            <a:r>
              <a:rPr lang="en-US" dirty="0"/>
              <a:t>After you have outlined the challenges you face and prepared a plan, you must ACT!</a:t>
            </a:r>
          </a:p>
          <a:p>
            <a:endParaRPr lang="en-US" dirty="0"/>
          </a:p>
        </p:txBody>
      </p:sp>
    </p:spTree>
    <p:extLst>
      <p:ext uri="{BB962C8B-B14F-4D97-AF65-F5344CB8AC3E}">
        <p14:creationId xmlns="" xmlns:p14="http://schemas.microsoft.com/office/powerpoint/2010/main" val="38238736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95500" y="5943600"/>
            <a:ext cx="4953000" cy="523220"/>
          </a:xfrm>
          <a:prstGeom prst="rect">
            <a:avLst/>
          </a:prstGeom>
        </p:spPr>
        <p:txBody>
          <a:bodyPr wrap="square">
            <a:spAutoFit/>
          </a:bodyPr>
          <a:lstStyle/>
          <a:p>
            <a:pPr algn="ctr"/>
            <a:endParaRPr lang="en-US" sz="1400" dirty="0" smtClean="0">
              <a:solidFill>
                <a:srgbClr val="012A9D"/>
              </a:solidFill>
            </a:endParaRPr>
          </a:p>
          <a:p>
            <a:pPr algn="ctr"/>
            <a:endParaRPr lang="en-US" sz="1400" dirty="0">
              <a:solidFill>
                <a:srgbClr val="012A9D"/>
              </a:solidFill>
              <a:latin typeface="Arial" pitchFamily="34" charset="0"/>
              <a:ea typeface="Arial Unicode MS" pitchFamily="34" charset="-128"/>
              <a:cs typeface="Arial" pitchFamily="34" charset="0"/>
            </a:endParaRPr>
          </a:p>
        </p:txBody>
      </p:sp>
      <p:sp>
        <p:nvSpPr>
          <p:cNvPr id="5" name="Title 1"/>
          <p:cNvSpPr>
            <a:spLocks noGrp="1"/>
          </p:cNvSpPr>
          <p:nvPr>
            <p:ph type="title"/>
          </p:nvPr>
        </p:nvSpPr>
        <p:spPr>
          <a:xfrm>
            <a:off x="914400" y="304800"/>
            <a:ext cx="7315200" cy="1295400"/>
          </a:xfrm>
        </p:spPr>
        <p:txBody>
          <a:bodyPr/>
          <a:lstStyle/>
          <a:p>
            <a:pPr algn="ctr"/>
            <a:r>
              <a:rPr lang="en-US" sz="2800" dirty="0" smtClean="0">
                <a:solidFill>
                  <a:schemeClr val="bg1"/>
                </a:solidFill>
              </a:rPr>
              <a:t>THIS FINANCIAL FITNESS SEMINAR</a:t>
            </a:r>
            <a:br>
              <a:rPr lang="en-US" sz="2800" dirty="0" smtClean="0">
                <a:solidFill>
                  <a:schemeClr val="bg1"/>
                </a:solidFill>
              </a:rPr>
            </a:br>
            <a:r>
              <a:rPr lang="en-US" sz="2800" dirty="0" smtClean="0">
                <a:solidFill>
                  <a:schemeClr val="bg1"/>
                </a:solidFill>
              </a:rPr>
              <a:t>HAS BEEN BROUGHT TO YOU BY:</a:t>
            </a:r>
            <a:endParaRPr lang="en-US" sz="2800" dirty="0">
              <a:solidFill>
                <a:schemeClr val="bg1"/>
              </a:solidFill>
            </a:endParaRPr>
          </a:p>
        </p:txBody>
      </p:sp>
      <p:pic>
        <p:nvPicPr>
          <p:cNvPr id="6" name="Picture 5" descr="AFEA logo full white.png"/>
          <p:cNvPicPr>
            <a:picLocks noChangeAspect="1"/>
          </p:cNvPicPr>
          <p:nvPr/>
        </p:nvPicPr>
        <p:blipFill>
          <a:blip r:embed="rId3" cstate="print"/>
          <a:stretch>
            <a:fillRect/>
          </a:stretch>
        </p:blipFill>
        <p:spPr>
          <a:xfrm>
            <a:off x="1828800" y="1676400"/>
            <a:ext cx="5486400" cy="1395355"/>
          </a:xfrm>
          <a:prstGeom prst="rect">
            <a:avLst/>
          </a:prstGeom>
        </p:spPr>
      </p:pic>
      <p:sp>
        <p:nvSpPr>
          <p:cNvPr id="7" name="Title 1"/>
          <p:cNvSpPr txBox="1">
            <a:spLocks/>
          </p:cNvSpPr>
          <p:nvPr/>
        </p:nvSpPr>
        <p:spPr>
          <a:xfrm>
            <a:off x="914400" y="3122555"/>
            <a:ext cx="7315200" cy="30644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b="1" kern="1200">
                <a:solidFill>
                  <a:schemeClr val="tx1">
                    <a:lumMod val="75000"/>
                    <a:lumOff val="25000"/>
                  </a:schemeClr>
                </a:solidFill>
                <a:latin typeface="Arial" pitchFamily="34" charset="0"/>
                <a:ea typeface="+mj-ea"/>
                <a:cs typeface="Arial" pitchFamily="34" charset="0"/>
              </a:defRPr>
            </a:lvl1pPr>
          </a:lstStyle>
          <a:p>
            <a:pPr algn="ctr"/>
            <a:r>
              <a:rPr lang="en-US" sz="2000" dirty="0">
                <a:solidFill>
                  <a:schemeClr val="bg1"/>
                </a:solidFill>
              </a:rPr>
              <a:t>A 501 (c ) 3 Non-profit Organization</a:t>
            </a:r>
          </a:p>
        </p:txBody>
      </p:sp>
      <p:sp>
        <p:nvSpPr>
          <p:cNvPr id="8" name="Rectangle 7"/>
          <p:cNvSpPr/>
          <p:nvPr/>
        </p:nvSpPr>
        <p:spPr>
          <a:xfrm>
            <a:off x="914400" y="3962400"/>
            <a:ext cx="7315200" cy="707886"/>
          </a:xfrm>
          <a:prstGeom prst="rect">
            <a:avLst/>
          </a:prstGeom>
        </p:spPr>
        <p:txBody>
          <a:bodyPr wrap="square">
            <a:spAutoFit/>
          </a:bodyPr>
          <a:lstStyle/>
          <a:p>
            <a:pPr algn="ctr"/>
            <a:r>
              <a:rPr lang="en-US" sz="2000" dirty="0" smtClean="0">
                <a:solidFill>
                  <a:schemeClr val="bg1"/>
                </a:solidFill>
              </a:rPr>
              <a:t>THANK YOU FOR ATTENDING! </a:t>
            </a:r>
          </a:p>
          <a:p>
            <a:pPr algn="ctr"/>
            <a:r>
              <a:rPr lang="en-US" sz="2000" dirty="0" smtClean="0">
                <a:solidFill>
                  <a:schemeClr val="bg1"/>
                </a:solidFill>
              </a:rPr>
              <a:t>PLEASE COMPLETE YOUR EVALUATION FORM</a:t>
            </a:r>
            <a:endParaRPr lang="en-US" sz="2000" dirty="0"/>
          </a:p>
        </p:txBody>
      </p:sp>
      <p:sp>
        <p:nvSpPr>
          <p:cNvPr id="9" name="Rectangle 8"/>
          <p:cNvSpPr/>
          <p:nvPr/>
        </p:nvSpPr>
        <p:spPr>
          <a:xfrm>
            <a:off x="2209800" y="5562600"/>
            <a:ext cx="4572000" cy="1323439"/>
          </a:xfrm>
          <a:prstGeom prst="rect">
            <a:avLst/>
          </a:prstGeom>
        </p:spPr>
        <p:txBody>
          <a:bodyPr>
            <a:spAutoFit/>
          </a:bodyPr>
          <a:lstStyle/>
          <a:p>
            <a:pPr algn="ctr"/>
            <a:r>
              <a:rPr lang="en-US" sz="1600" b="1" dirty="0" smtClean="0">
                <a:solidFill>
                  <a:srgbClr val="012A9D"/>
                </a:solidFill>
              </a:rPr>
              <a:t>AFEA  Headquarters</a:t>
            </a:r>
          </a:p>
          <a:p>
            <a:pPr algn="ctr"/>
            <a:r>
              <a:rPr lang="en-US" sz="1600" dirty="0" smtClean="0">
                <a:solidFill>
                  <a:srgbClr val="012A9D"/>
                </a:solidFill>
              </a:rPr>
              <a:t>9303 Monroe Road, Suite H1</a:t>
            </a:r>
          </a:p>
          <a:p>
            <a:pPr algn="ctr"/>
            <a:r>
              <a:rPr lang="en-US" sz="1600" dirty="0" smtClean="0">
                <a:solidFill>
                  <a:srgbClr val="012A9D"/>
                </a:solidFill>
              </a:rPr>
              <a:t>Charlotte, NC 28270</a:t>
            </a:r>
          </a:p>
          <a:p>
            <a:pPr algn="ctr"/>
            <a:r>
              <a:rPr lang="en-US" sz="1600" dirty="0" smtClean="0">
                <a:solidFill>
                  <a:srgbClr val="012A9D"/>
                </a:solidFill>
              </a:rPr>
              <a:t>Phone: </a:t>
            </a:r>
            <a:r>
              <a:rPr lang="en-US" sz="1600" dirty="0" smtClean="0">
                <a:solidFill>
                  <a:srgbClr val="012A9D"/>
                </a:solidFill>
              </a:rPr>
              <a:t>1.888.466.3995</a:t>
            </a:r>
            <a:endParaRPr lang="en-US" sz="1600" dirty="0" smtClean="0">
              <a:solidFill>
                <a:srgbClr val="012A9D"/>
              </a:solidFill>
            </a:endParaRPr>
          </a:p>
          <a:p>
            <a:pPr algn="ctr"/>
            <a:r>
              <a:rPr lang="en-US" sz="1600" dirty="0" smtClean="0">
                <a:solidFill>
                  <a:srgbClr val="012A9D"/>
                </a:solidFill>
              </a:rPr>
              <a:t>www.myafea.org</a:t>
            </a:r>
          </a:p>
        </p:txBody>
      </p:sp>
    </p:spTree>
    <p:extLst>
      <p:ext uri="{BB962C8B-B14F-4D97-AF65-F5344CB8AC3E}">
        <p14:creationId xmlns="" xmlns:p14="http://schemas.microsoft.com/office/powerpoint/2010/main" val="266259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t>
            </a:r>
            <a:endParaRPr lang="en-US" dirty="0"/>
          </a:p>
        </p:txBody>
      </p:sp>
      <p:sp>
        <p:nvSpPr>
          <p:cNvPr id="3" name="Content Placeholder 2"/>
          <p:cNvSpPr>
            <a:spLocks noGrp="1"/>
          </p:cNvSpPr>
          <p:nvPr>
            <p:ph idx="1"/>
          </p:nvPr>
        </p:nvSpPr>
        <p:spPr>
          <a:xfrm>
            <a:off x="457200" y="2514600"/>
            <a:ext cx="8229600" cy="685801"/>
          </a:xfrm>
        </p:spPr>
        <p:txBody>
          <a:bodyPr>
            <a:noAutofit/>
          </a:bodyPr>
          <a:lstStyle/>
          <a:p>
            <a:pPr>
              <a:buClr>
                <a:srgbClr val="97E519"/>
              </a:buClr>
              <a:buFont typeface="Webdings" pitchFamily="18" charset="2"/>
              <a:buChar char="/"/>
            </a:pPr>
            <a:r>
              <a:rPr lang="en-US" sz="1800" dirty="0"/>
              <a:t>From debt, bad habits, future expenses, and generational challenges – be aware of them, not scared of </a:t>
            </a:r>
            <a:r>
              <a:rPr lang="en-US" sz="1800" dirty="0" smtClean="0"/>
              <a:t>them</a:t>
            </a:r>
            <a:endParaRPr lang="en-US" sz="1800" dirty="0"/>
          </a:p>
        </p:txBody>
      </p:sp>
      <p:sp>
        <p:nvSpPr>
          <p:cNvPr id="4" name="Text Placeholder 3"/>
          <p:cNvSpPr>
            <a:spLocks noGrp="1"/>
          </p:cNvSpPr>
          <p:nvPr>
            <p:ph type="body" sz="quarter" idx="10"/>
          </p:nvPr>
        </p:nvSpPr>
        <p:spPr/>
        <p:txBody>
          <a:bodyPr>
            <a:normAutofit lnSpcReduction="10000"/>
          </a:bodyPr>
          <a:lstStyle/>
          <a:p>
            <a:r>
              <a:rPr lang="en-US" dirty="0" smtClean="0"/>
              <a:t>DO I BEGIN</a:t>
            </a:r>
            <a:endParaRPr lang="en-US" dirty="0"/>
          </a:p>
        </p:txBody>
      </p:sp>
      <p:sp>
        <p:nvSpPr>
          <p:cNvPr id="5" name="Text Placeholder 4"/>
          <p:cNvSpPr>
            <a:spLocks noGrp="1"/>
          </p:cNvSpPr>
          <p:nvPr>
            <p:ph type="body" sz="quarter" idx="11"/>
          </p:nvPr>
        </p:nvSpPr>
        <p:spPr>
          <a:xfrm>
            <a:off x="457200" y="2133600"/>
            <a:ext cx="5791200" cy="381000"/>
          </a:xfrm>
        </p:spPr>
        <p:txBody>
          <a:bodyPr>
            <a:noAutofit/>
          </a:bodyPr>
          <a:lstStyle/>
          <a:p>
            <a:r>
              <a:rPr lang="en-US" sz="2000" dirty="0" smtClean="0"/>
              <a:t>REALIZE WHAT YOUR CHALLENGES ARE</a:t>
            </a:r>
            <a:endParaRPr lang="en-US" sz="2000" dirty="0"/>
          </a:p>
        </p:txBody>
      </p:sp>
      <p:sp>
        <p:nvSpPr>
          <p:cNvPr id="6" name="Content Placeholder 5"/>
          <p:cNvSpPr>
            <a:spLocks noGrp="1"/>
          </p:cNvSpPr>
          <p:nvPr>
            <p:ph idx="12"/>
          </p:nvPr>
        </p:nvSpPr>
        <p:spPr>
          <a:xfrm>
            <a:off x="457200" y="3657600"/>
            <a:ext cx="8229600" cy="777239"/>
          </a:xfrm>
        </p:spPr>
        <p:txBody>
          <a:bodyPr>
            <a:noAutofit/>
          </a:bodyPr>
          <a:lstStyle/>
          <a:p>
            <a:pPr>
              <a:buClr>
                <a:srgbClr val="97E519"/>
              </a:buClr>
              <a:buFont typeface="Webdings" pitchFamily="18" charset="2"/>
              <a:buChar char="/"/>
            </a:pPr>
            <a:r>
              <a:rPr lang="en-US" sz="1800" dirty="0"/>
              <a:t>How will you utilize what you have and what you plan on obtaining?  What are your goals</a:t>
            </a:r>
            <a:r>
              <a:rPr lang="en-US" sz="1800" dirty="0" smtClean="0"/>
              <a:t>?</a:t>
            </a:r>
            <a:endParaRPr lang="en-US" sz="1800" dirty="0"/>
          </a:p>
        </p:txBody>
      </p:sp>
      <p:sp>
        <p:nvSpPr>
          <p:cNvPr id="7" name="Text Placeholder 6"/>
          <p:cNvSpPr>
            <a:spLocks noGrp="1"/>
          </p:cNvSpPr>
          <p:nvPr>
            <p:ph type="body" sz="quarter" idx="13"/>
          </p:nvPr>
        </p:nvSpPr>
        <p:spPr>
          <a:xfrm>
            <a:off x="457200" y="3368039"/>
            <a:ext cx="5029200" cy="381000"/>
          </a:xfrm>
        </p:spPr>
        <p:txBody>
          <a:bodyPr>
            <a:normAutofit lnSpcReduction="10000"/>
          </a:bodyPr>
          <a:lstStyle/>
          <a:p>
            <a:r>
              <a:rPr lang="en-US" sz="2000" dirty="0" smtClean="0"/>
              <a:t>MAKE A PLAN</a:t>
            </a:r>
            <a:endParaRPr lang="en-US" sz="2000" dirty="0"/>
          </a:p>
        </p:txBody>
      </p:sp>
      <p:sp>
        <p:nvSpPr>
          <p:cNvPr id="8" name="Content Placeholder 7"/>
          <p:cNvSpPr>
            <a:spLocks noGrp="1"/>
          </p:cNvSpPr>
          <p:nvPr>
            <p:ph idx="14"/>
          </p:nvPr>
        </p:nvSpPr>
        <p:spPr>
          <a:xfrm>
            <a:off x="457200" y="4953000"/>
            <a:ext cx="8229600" cy="685801"/>
          </a:xfrm>
        </p:spPr>
        <p:txBody>
          <a:bodyPr>
            <a:noAutofit/>
          </a:bodyPr>
          <a:lstStyle/>
          <a:p>
            <a:pPr>
              <a:buClr>
                <a:srgbClr val="97E519"/>
              </a:buClr>
              <a:buFont typeface="Webdings" pitchFamily="18" charset="2"/>
              <a:buChar char="/"/>
            </a:pPr>
            <a:r>
              <a:rPr lang="en-US" sz="1800" dirty="0"/>
              <a:t>Put what you’ve learned into action to accomplish your goals</a:t>
            </a:r>
          </a:p>
        </p:txBody>
      </p:sp>
      <p:sp>
        <p:nvSpPr>
          <p:cNvPr id="9" name="Text Placeholder 8"/>
          <p:cNvSpPr>
            <a:spLocks noGrp="1"/>
          </p:cNvSpPr>
          <p:nvPr>
            <p:ph type="body" sz="quarter" idx="15"/>
          </p:nvPr>
        </p:nvSpPr>
        <p:spPr>
          <a:xfrm>
            <a:off x="457200" y="4648200"/>
            <a:ext cx="5562600" cy="381000"/>
          </a:xfrm>
        </p:spPr>
        <p:txBody>
          <a:bodyPr>
            <a:normAutofit lnSpcReduction="10000"/>
          </a:bodyPr>
          <a:lstStyle/>
          <a:p>
            <a:r>
              <a:rPr lang="en-US" sz="2000" dirty="0" smtClean="0"/>
              <a:t>FOLLOW THROUGH</a:t>
            </a:r>
            <a:endParaRPr lang="en-US" sz="2000" dirty="0"/>
          </a:p>
        </p:txBody>
      </p:sp>
    </p:spTree>
    <p:extLst>
      <p:ext uri="{BB962C8B-B14F-4D97-AF65-F5344CB8AC3E}">
        <p14:creationId xmlns="" xmlns:p14="http://schemas.microsoft.com/office/powerpoint/2010/main" val="1699570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t>
            </a:r>
            <a:endParaRPr lang="en-US" dirty="0"/>
          </a:p>
        </p:txBody>
      </p:sp>
      <p:sp>
        <p:nvSpPr>
          <p:cNvPr id="3" name="Content Placeholder 2"/>
          <p:cNvSpPr>
            <a:spLocks noGrp="1"/>
          </p:cNvSpPr>
          <p:nvPr>
            <p:ph idx="1"/>
          </p:nvPr>
        </p:nvSpPr>
        <p:spPr>
          <a:xfrm>
            <a:off x="457200" y="2514600"/>
            <a:ext cx="8229600" cy="685801"/>
          </a:xfrm>
        </p:spPr>
        <p:txBody>
          <a:bodyPr>
            <a:noAutofit/>
          </a:bodyPr>
          <a:lstStyle/>
          <a:p>
            <a:pPr>
              <a:buClr>
                <a:srgbClr val="97E519"/>
              </a:buClr>
              <a:buFont typeface="Webdings" pitchFamily="18" charset="2"/>
              <a:buChar char="/"/>
            </a:pPr>
            <a:r>
              <a:rPr lang="en-US" sz="1800" dirty="0"/>
              <a:t>By not beginning as soon as possible, you reduce your chances of achieving your goals.</a:t>
            </a:r>
          </a:p>
        </p:txBody>
      </p:sp>
      <p:sp>
        <p:nvSpPr>
          <p:cNvPr id="4" name="Text Placeholder 3"/>
          <p:cNvSpPr>
            <a:spLocks noGrp="1"/>
          </p:cNvSpPr>
          <p:nvPr>
            <p:ph type="body" sz="quarter" idx="10"/>
          </p:nvPr>
        </p:nvSpPr>
        <p:spPr/>
        <p:txBody>
          <a:bodyPr>
            <a:normAutofit lnSpcReduction="10000"/>
          </a:bodyPr>
          <a:lstStyle/>
          <a:p>
            <a:r>
              <a:rPr lang="en-US" dirty="0" smtClean="0"/>
              <a:t>SHOULD I BEGIN</a:t>
            </a:r>
            <a:endParaRPr lang="en-US" dirty="0"/>
          </a:p>
        </p:txBody>
      </p:sp>
      <p:sp>
        <p:nvSpPr>
          <p:cNvPr id="5" name="Text Placeholder 4"/>
          <p:cNvSpPr>
            <a:spLocks noGrp="1"/>
          </p:cNvSpPr>
          <p:nvPr>
            <p:ph type="body" sz="quarter" idx="11"/>
          </p:nvPr>
        </p:nvSpPr>
        <p:spPr>
          <a:xfrm>
            <a:off x="457200" y="2133600"/>
            <a:ext cx="6858000" cy="381000"/>
          </a:xfrm>
        </p:spPr>
        <p:txBody>
          <a:bodyPr>
            <a:noAutofit/>
          </a:bodyPr>
          <a:lstStyle/>
          <a:p>
            <a:r>
              <a:rPr lang="en-US" sz="2000" dirty="0" smtClean="0"/>
              <a:t>GOALS AND DREAMS REQUIRE TIME &amp; MONEY</a:t>
            </a:r>
            <a:endParaRPr lang="en-US" sz="2000" dirty="0"/>
          </a:p>
        </p:txBody>
      </p:sp>
      <p:sp>
        <p:nvSpPr>
          <p:cNvPr id="6" name="Content Placeholder 5"/>
          <p:cNvSpPr>
            <a:spLocks noGrp="1"/>
          </p:cNvSpPr>
          <p:nvPr>
            <p:ph idx="12"/>
          </p:nvPr>
        </p:nvSpPr>
        <p:spPr>
          <a:xfrm>
            <a:off x="457200" y="3657600"/>
            <a:ext cx="8229600" cy="777239"/>
          </a:xfrm>
        </p:spPr>
        <p:txBody>
          <a:bodyPr>
            <a:noAutofit/>
          </a:bodyPr>
          <a:lstStyle/>
          <a:p>
            <a:pPr>
              <a:buClr>
                <a:srgbClr val="97E519"/>
              </a:buClr>
              <a:buFont typeface="Webdings" pitchFamily="18" charset="2"/>
              <a:buChar char="/"/>
            </a:pPr>
            <a:r>
              <a:rPr lang="en-US" sz="1800" dirty="0"/>
              <a:t>Again, with the help of seminars like this and professional counsel, you can learn what you need and put that knowledge into action.</a:t>
            </a:r>
          </a:p>
        </p:txBody>
      </p:sp>
      <p:sp>
        <p:nvSpPr>
          <p:cNvPr id="7" name="Text Placeholder 6"/>
          <p:cNvSpPr>
            <a:spLocks noGrp="1"/>
          </p:cNvSpPr>
          <p:nvPr>
            <p:ph type="body" sz="quarter" idx="13"/>
          </p:nvPr>
        </p:nvSpPr>
        <p:spPr>
          <a:xfrm>
            <a:off x="457200" y="3368039"/>
            <a:ext cx="7467600" cy="381000"/>
          </a:xfrm>
        </p:spPr>
        <p:txBody>
          <a:bodyPr>
            <a:noAutofit/>
          </a:bodyPr>
          <a:lstStyle/>
          <a:p>
            <a:r>
              <a:rPr lang="en-US" sz="2000" dirty="0" smtClean="0"/>
              <a:t>IT TAKES TIME TO UNDERSTAND ALL THE COMPONENTS</a:t>
            </a:r>
            <a:endParaRPr lang="en-US" sz="2000" dirty="0"/>
          </a:p>
        </p:txBody>
      </p:sp>
      <p:sp>
        <p:nvSpPr>
          <p:cNvPr id="8" name="Content Placeholder 7"/>
          <p:cNvSpPr>
            <a:spLocks noGrp="1"/>
          </p:cNvSpPr>
          <p:nvPr>
            <p:ph idx="14"/>
          </p:nvPr>
        </p:nvSpPr>
        <p:spPr>
          <a:xfrm>
            <a:off x="457200" y="4953000"/>
            <a:ext cx="8229600" cy="685801"/>
          </a:xfrm>
        </p:spPr>
        <p:txBody>
          <a:bodyPr>
            <a:noAutofit/>
          </a:bodyPr>
          <a:lstStyle/>
          <a:p>
            <a:pPr>
              <a:buClr>
                <a:srgbClr val="97E519"/>
              </a:buClr>
              <a:buFont typeface="Webdings" pitchFamily="18" charset="2"/>
              <a:buChar char="/"/>
            </a:pPr>
            <a:r>
              <a:rPr lang="en-US" sz="1800" dirty="0"/>
              <a:t>With professional assistance and some tenacity, you can achieve financial fitness in a moderate amount of time.</a:t>
            </a:r>
          </a:p>
        </p:txBody>
      </p:sp>
      <p:sp>
        <p:nvSpPr>
          <p:cNvPr id="9" name="Text Placeholder 8"/>
          <p:cNvSpPr>
            <a:spLocks noGrp="1"/>
          </p:cNvSpPr>
          <p:nvPr>
            <p:ph type="body" sz="quarter" idx="15"/>
          </p:nvPr>
        </p:nvSpPr>
        <p:spPr>
          <a:xfrm>
            <a:off x="457200" y="4648200"/>
            <a:ext cx="6934200" cy="381000"/>
          </a:xfrm>
        </p:spPr>
        <p:txBody>
          <a:bodyPr>
            <a:noAutofit/>
          </a:bodyPr>
          <a:lstStyle/>
          <a:p>
            <a:r>
              <a:rPr lang="en-US" sz="2000" dirty="0" smtClean="0"/>
              <a:t>PLANNING IS A TIME-CONSUMING PROCESS</a:t>
            </a:r>
            <a:endParaRPr lang="en-US" sz="2000" dirty="0"/>
          </a:p>
        </p:txBody>
      </p:sp>
    </p:spTree>
    <p:extLst>
      <p:ext uri="{BB962C8B-B14F-4D97-AF65-F5344CB8AC3E}">
        <p14:creationId xmlns="" xmlns:p14="http://schemas.microsoft.com/office/powerpoint/2010/main" val="697915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029200" cy="1401762"/>
          </a:xfrm>
        </p:spPr>
        <p:txBody>
          <a:bodyPr/>
          <a:lstStyle/>
          <a:p>
            <a:r>
              <a:rPr lang="en-US" sz="4400" dirty="0" smtClean="0"/>
              <a:t>COMMON </a:t>
            </a:r>
            <a:r>
              <a:rPr lang="en-US" sz="4400" b="0" dirty="0" smtClean="0">
                <a:solidFill>
                  <a:schemeClr val="tx1">
                    <a:lumMod val="75000"/>
                    <a:lumOff val="25000"/>
                  </a:schemeClr>
                </a:solidFill>
              </a:rPr>
              <a:t>CHALLENGES</a:t>
            </a:r>
            <a:endParaRPr lang="en-US" sz="4400" b="0" dirty="0">
              <a:solidFill>
                <a:schemeClr val="tx1">
                  <a:lumMod val="75000"/>
                  <a:lumOff val="25000"/>
                </a:schemeClr>
              </a:solidFill>
            </a:endParaRPr>
          </a:p>
        </p:txBody>
      </p:sp>
      <p:sp>
        <p:nvSpPr>
          <p:cNvPr id="3" name="Rectangle 2"/>
          <p:cNvSpPr/>
          <p:nvPr/>
        </p:nvSpPr>
        <p:spPr>
          <a:xfrm>
            <a:off x="838200" y="2745014"/>
            <a:ext cx="2819400" cy="1219200"/>
          </a:xfrm>
          <a:prstGeom prst="rect">
            <a:avLst/>
          </a:prstGeom>
          <a:solidFill>
            <a:srgbClr val="97E5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p:cNvSpPr txBox="1">
            <a:spLocks/>
          </p:cNvSpPr>
          <p:nvPr/>
        </p:nvSpPr>
        <p:spPr>
          <a:xfrm>
            <a:off x="859971" y="2743200"/>
            <a:ext cx="2797629" cy="12192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5400" b="1" kern="1200" baseline="0">
                <a:solidFill>
                  <a:srgbClr val="012A9D"/>
                </a:solidFill>
                <a:latin typeface="Arial" pitchFamily="34" charset="0"/>
                <a:ea typeface="+mj-ea"/>
                <a:cs typeface="Arial" pitchFamily="34" charset="0"/>
              </a:defRPr>
            </a:lvl1pPr>
          </a:lstStyle>
          <a:p>
            <a:r>
              <a:rPr lang="en-US" sz="2800" dirty="0" smtClean="0">
                <a:solidFill>
                  <a:schemeClr val="bg1"/>
                </a:solidFill>
              </a:rPr>
              <a:t>COMMON </a:t>
            </a:r>
            <a:r>
              <a:rPr lang="en-US" sz="2800" b="0" dirty="0" smtClean="0">
                <a:solidFill>
                  <a:schemeClr val="bg1"/>
                </a:solidFill>
              </a:rPr>
              <a:t>CHALLENGES</a:t>
            </a:r>
            <a:endParaRPr lang="en-US" sz="2800" b="0" dirty="0">
              <a:solidFill>
                <a:schemeClr val="bg1"/>
              </a:solidFill>
            </a:endParaRPr>
          </a:p>
        </p:txBody>
      </p:sp>
      <p:sp>
        <p:nvSpPr>
          <p:cNvPr id="8" name="Bent Arrow 7"/>
          <p:cNvSpPr/>
          <p:nvPr/>
        </p:nvSpPr>
        <p:spPr>
          <a:xfrm>
            <a:off x="3330121" y="2057400"/>
            <a:ext cx="1257300" cy="762000"/>
          </a:xfrm>
          <a:prstGeom prst="bentArrow">
            <a:avLst/>
          </a:prstGeom>
          <a:solidFill>
            <a:srgbClr val="97E5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Bent Arrow 8"/>
          <p:cNvSpPr/>
          <p:nvPr/>
        </p:nvSpPr>
        <p:spPr>
          <a:xfrm flipV="1">
            <a:off x="3330121" y="3962400"/>
            <a:ext cx="1257300" cy="762000"/>
          </a:xfrm>
          <a:prstGeom prst="bentArrow">
            <a:avLst/>
          </a:prstGeom>
          <a:solidFill>
            <a:srgbClr val="97E5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Parallelogram 3"/>
          <p:cNvSpPr/>
          <p:nvPr/>
        </p:nvSpPr>
        <p:spPr>
          <a:xfrm>
            <a:off x="4724400" y="1761670"/>
            <a:ext cx="3276600" cy="914400"/>
          </a:xfrm>
          <a:prstGeom prst="parallelogram">
            <a:avLst/>
          </a:prstGeom>
          <a:solidFill>
            <a:srgbClr val="97E5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Parallelogram 9"/>
          <p:cNvSpPr/>
          <p:nvPr/>
        </p:nvSpPr>
        <p:spPr>
          <a:xfrm>
            <a:off x="4724400" y="4029527"/>
            <a:ext cx="3276600" cy="914400"/>
          </a:xfrm>
          <a:prstGeom prst="parallelogram">
            <a:avLst/>
          </a:prstGeom>
          <a:solidFill>
            <a:srgbClr val="97E5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arallelogram 10"/>
          <p:cNvSpPr/>
          <p:nvPr/>
        </p:nvSpPr>
        <p:spPr>
          <a:xfrm>
            <a:off x="4724400" y="2895598"/>
            <a:ext cx="3276600" cy="914400"/>
          </a:xfrm>
          <a:prstGeom prst="parallelogram">
            <a:avLst/>
          </a:prstGeom>
          <a:solidFill>
            <a:srgbClr val="97E5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ight Arrow 12"/>
          <p:cNvSpPr/>
          <p:nvPr/>
        </p:nvSpPr>
        <p:spPr>
          <a:xfrm>
            <a:off x="3520621" y="3202214"/>
            <a:ext cx="1066800" cy="365760"/>
          </a:xfrm>
          <a:prstGeom prst="rightArrow">
            <a:avLst>
              <a:gd name="adj1" fmla="val 50000"/>
              <a:gd name="adj2" fmla="val 54687"/>
            </a:avLst>
          </a:prstGeom>
          <a:solidFill>
            <a:srgbClr val="97E51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3" name="Rectangle 22"/>
          <p:cNvSpPr/>
          <p:nvPr/>
        </p:nvSpPr>
        <p:spPr>
          <a:xfrm>
            <a:off x="4876800" y="2006504"/>
            <a:ext cx="2971800" cy="424732"/>
          </a:xfrm>
          <a:prstGeom prst="rect">
            <a:avLst/>
          </a:prstGeom>
        </p:spPr>
        <p:txBody>
          <a:bodyPr wrap="square" anchor="ctr">
            <a:spAutoFit/>
          </a:bodyPr>
          <a:lstStyle/>
          <a:p>
            <a:pPr lvl="0" algn="ctr" defTabSz="1422400">
              <a:lnSpc>
                <a:spcPct val="90000"/>
              </a:lnSpc>
              <a:spcBef>
                <a:spcPct val="0"/>
              </a:spcBef>
              <a:spcAft>
                <a:spcPct val="35000"/>
              </a:spcAft>
            </a:pPr>
            <a:r>
              <a:rPr lang="en-US" sz="2400" dirty="0">
                <a:solidFill>
                  <a:schemeClr val="bg1"/>
                </a:solidFill>
              </a:rPr>
              <a:t>Overwhelming Debt</a:t>
            </a:r>
          </a:p>
        </p:txBody>
      </p:sp>
      <p:sp>
        <p:nvSpPr>
          <p:cNvPr id="24" name="Rectangle 23"/>
          <p:cNvSpPr/>
          <p:nvPr/>
        </p:nvSpPr>
        <p:spPr>
          <a:xfrm>
            <a:off x="4876800" y="2909600"/>
            <a:ext cx="2999194" cy="914400"/>
          </a:xfrm>
          <a:prstGeom prst="rect">
            <a:avLst/>
          </a:prstGeom>
        </p:spPr>
        <p:txBody>
          <a:bodyPr wrap="square" anchor="ctr">
            <a:spAutoFit/>
          </a:bodyPr>
          <a:lstStyle/>
          <a:p>
            <a:pPr lvl="0" algn="ctr" defTabSz="1422400">
              <a:lnSpc>
                <a:spcPct val="90000"/>
              </a:lnSpc>
              <a:spcBef>
                <a:spcPct val="0"/>
              </a:spcBef>
              <a:spcAft>
                <a:spcPct val="35000"/>
              </a:spcAft>
            </a:pPr>
            <a:r>
              <a:rPr lang="en-US" sz="2400" dirty="0">
                <a:solidFill>
                  <a:schemeClr val="bg1"/>
                </a:solidFill>
              </a:rPr>
              <a:t>Unaccounted for </a:t>
            </a:r>
            <a:endParaRPr lang="en-US" sz="2400" dirty="0" smtClean="0">
              <a:solidFill>
                <a:schemeClr val="bg1"/>
              </a:solidFill>
            </a:endParaRPr>
          </a:p>
          <a:p>
            <a:pPr lvl="0" algn="ctr" defTabSz="1422400">
              <a:lnSpc>
                <a:spcPct val="90000"/>
              </a:lnSpc>
              <a:spcBef>
                <a:spcPct val="0"/>
              </a:spcBef>
              <a:spcAft>
                <a:spcPct val="35000"/>
              </a:spcAft>
            </a:pPr>
            <a:r>
              <a:rPr lang="en-US" sz="2400" dirty="0" smtClean="0">
                <a:solidFill>
                  <a:schemeClr val="bg1"/>
                </a:solidFill>
              </a:rPr>
              <a:t>Future </a:t>
            </a:r>
            <a:r>
              <a:rPr lang="en-US" sz="2400" dirty="0">
                <a:solidFill>
                  <a:schemeClr val="bg1"/>
                </a:solidFill>
              </a:rPr>
              <a:t>Expenses</a:t>
            </a:r>
          </a:p>
        </p:txBody>
      </p:sp>
      <p:sp>
        <p:nvSpPr>
          <p:cNvPr id="26" name="Rectangle 25"/>
          <p:cNvSpPr/>
          <p:nvPr/>
        </p:nvSpPr>
        <p:spPr>
          <a:xfrm>
            <a:off x="4876800" y="4108162"/>
            <a:ext cx="2971800" cy="757130"/>
          </a:xfrm>
          <a:prstGeom prst="rect">
            <a:avLst/>
          </a:prstGeom>
        </p:spPr>
        <p:txBody>
          <a:bodyPr wrap="square" anchor="ctr">
            <a:spAutoFit/>
          </a:bodyPr>
          <a:lstStyle/>
          <a:p>
            <a:pPr lvl="0" algn="ctr" defTabSz="1422400">
              <a:lnSpc>
                <a:spcPct val="90000"/>
              </a:lnSpc>
              <a:spcBef>
                <a:spcPct val="0"/>
              </a:spcBef>
              <a:spcAft>
                <a:spcPct val="35000"/>
              </a:spcAft>
            </a:pPr>
            <a:r>
              <a:rPr lang="en-US" sz="2400" dirty="0">
                <a:solidFill>
                  <a:schemeClr val="bg1"/>
                </a:solidFill>
              </a:rPr>
              <a:t>Unhealthy Money Habits</a:t>
            </a:r>
          </a:p>
        </p:txBody>
      </p:sp>
    </p:spTree>
    <p:extLst>
      <p:ext uri="{BB962C8B-B14F-4D97-AF65-F5344CB8AC3E}">
        <p14:creationId xmlns="" xmlns:p14="http://schemas.microsoft.com/office/powerpoint/2010/main" val="230616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OVERWHELMING</a:t>
            </a:r>
            <a:endParaRPr lang="en-US" sz="4400" dirty="0"/>
          </a:p>
        </p:txBody>
      </p:sp>
      <p:sp>
        <p:nvSpPr>
          <p:cNvPr id="3" name="Content Placeholder 2"/>
          <p:cNvSpPr>
            <a:spLocks noGrp="1"/>
          </p:cNvSpPr>
          <p:nvPr>
            <p:ph idx="1"/>
          </p:nvPr>
        </p:nvSpPr>
        <p:spPr>
          <a:xfrm>
            <a:off x="457200" y="2583544"/>
            <a:ext cx="8229600" cy="1524000"/>
          </a:xfrm>
        </p:spPr>
        <p:txBody>
          <a:bodyPr>
            <a:normAutofit/>
          </a:bodyPr>
          <a:lstStyle/>
          <a:p>
            <a:pPr marL="0" indent="0">
              <a:buNone/>
            </a:pPr>
            <a:r>
              <a:rPr lang="en-US" sz="2800" dirty="0"/>
              <a:t>Consumer debt increased from $1.5 trillion in 2000 to $2.4 trillion in 2010, and is continuing to increase at 7 ¾% a year.</a:t>
            </a:r>
          </a:p>
          <a:p>
            <a:endParaRPr lang="en-US" sz="2800" dirty="0"/>
          </a:p>
        </p:txBody>
      </p:sp>
      <p:sp>
        <p:nvSpPr>
          <p:cNvPr id="4" name="Text Placeholder 3"/>
          <p:cNvSpPr>
            <a:spLocks noGrp="1"/>
          </p:cNvSpPr>
          <p:nvPr>
            <p:ph type="body" sz="quarter" idx="10"/>
          </p:nvPr>
        </p:nvSpPr>
        <p:spPr>
          <a:xfrm>
            <a:off x="457200" y="990600"/>
            <a:ext cx="5029200" cy="685800"/>
          </a:xfrm>
        </p:spPr>
        <p:txBody>
          <a:bodyPr>
            <a:noAutofit/>
          </a:bodyPr>
          <a:lstStyle/>
          <a:p>
            <a:r>
              <a:rPr lang="en-US" sz="4000" dirty="0" smtClean="0"/>
              <a:t>DEBT</a:t>
            </a:r>
            <a:endParaRPr lang="en-US" sz="4000" dirty="0"/>
          </a:p>
        </p:txBody>
      </p:sp>
      <p:sp>
        <p:nvSpPr>
          <p:cNvPr id="10" name="TextBox 9"/>
          <p:cNvSpPr txBox="1"/>
          <p:nvPr/>
        </p:nvSpPr>
        <p:spPr>
          <a:xfrm>
            <a:off x="457200" y="3871688"/>
            <a:ext cx="8229600" cy="609600"/>
          </a:xfrm>
          <a:prstGeom prst="rect">
            <a:avLst/>
          </a:prstGeom>
        </p:spPr>
        <p:txBody>
          <a:bodyPr vert="horz" wrap="square" lIns="91440" tIns="45720" rIns="91440" bIns="45720" rtlCol="0" anchor="ctr">
            <a:normAutofit/>
          </a:bodyPr>
          <a:lstStyle/>
          <a:p>
            <a:pPr>
              <a:spcBef>
                <a:spcPct val="0"/>
              </a:spcBef>
            </a:pPr>
            <a:r>
              <a:rPr lang="en-US" sz="1400" dirty="0" smtClean="0">
                <a:solidFill>
                  <a:schemeClr val="tx1">
                    <a:lumMod val="75000"/>
                    <a:lumOff val="25000"/>
                  </a:schemeClr>
                </a:solidFill>
                <a:ea typeface="+mj-ea"/>
                <a:cs typeface="+mj-cs"/>
              </a:rPr>
              <a:t>Sources: http://www.federalreserve.gov/releases/g19/current/g19.htm and</a:t>
            </a:r>
          </a:p>
          <a:p>
            <a:pPr>
              <a:spcBef>
                <a:spcPct val="0"/>
              </a:spcBef>
            </a:pPr>
            <a:r>
              <a:rPr lang="en-US" altLang="en-US" sz="1400" dirty="0" smtClean="0">
                <a:solidFill>
                  <a:schemeClr val="tx1">
                    <a:lumMod val="75000"/>
                    <a:lumOff val="25000"/>
                  </a:schemeClr>
                </a:solidFill>
              </a:rPr>
              <a:t>http://research.stlouisfed.org/fred2/data/TOTALNS.txt</a:t>
            </a:r>
            <a:endParaRPr kumimoji="0" lang="en-US" sz="1400" b="0" i="0" u="none" strike="noStrike" kern="1200" cap="none" spc="0" normalizeH="0" baseline="0" noProof="0" dirty="0" smtClean="0">
              <a:ln>
                <a:noFill/>
              </a:ln>
              <a:solidFill>
                <a:schemeClr val="tx1">
                  <a:lumMod val="75000"/>
                  <a:lumOff val="25000"/>
                </a:schemeClr>
              </a:solidFill>
              <a:effectLst/>
              <a:uLnTx/>
              <a:uFillTx/>
              <a:ea typeface="+mj-ea"/>
              <a:cs typeface="+mj-cs"/>
            </a:endParaRPr>
          </a:p>
        </p:txBody>
      </p:sp>
    </p:spTree>
    <p:extLst>
      <p:ext uri="{BB962C8B-B14F-4D97-AF65-F5344CB8AC3E}">
        <p14:creationId xmlns="" xmlns:p14="http://schemas.microsoft.com/office/powerpoint/2010/main" val="2344350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UNHEALTHY</a:t>
            </a:r>
            <a:endParaRPr lang="en-US" dirty="0"/>
          </a:p>
        </p:txBody>
      </p:sp>
      <p:sp>
        <p:nvSpPr>
          <p:cNvPr id="3" name="Content Placeholder 2"/>
          <p:cNvSpPr>
            <a:spLocks noGrp="1"/>
          </p:cNvSpPr>
          <p:nvPr>
            <p:ph idx="1"/>
          </p:nvPr>
        </p:nvSpPr>
        <p:spPr>
          <a:xfrm>
            <a:off x="457200" y="2590800"/>
            <a:ext cx="8229600" cy="2438400"/>
          </a:xfrm>
        </p:spPr>
        <p:txBody>
          <a:bodyPr/>
          <a:lstStyle/>
          <a:p>
            <a:pPr>
              <a:buClr>
                <a:srgbClr val="97E519"/>
              </a:buClr>
              <a:buFont typeface="Webdings" pitchFamily="18" charset="2"/>
              <a:buChar char="/"/>
            </a:pPr>
            <a:r>
              <a:rPr lang="en-US" dirty="0"/>
              <a:t>-0.5% in 2005 (first negative amount since the Great Depression!)</a:t>
            </a:r>
          </a:p>
          <a:p>
            <a:pPr>
              <a:buClr>
                <a:srgbClr val="97E519"/>
              </a:buClr>
              <a:buFont typeface="Webdings" pitchFamily="18" charset="2"/>
              <a:buChar char="/"/>
            </a:pPr>
            <a:r>
              <a:rPr lang="en-US" dirty="0"/>
              <a:t>Up to 5% in 2010, but still nowhere near the almost 15% personal savings rate of 1975.</a:t>
            </a:r>
          </a:p>
          <a:p>
            <a:endParaRPr lang="en-US" dirty="0"/>
          </a:p>
        </p:txBody>
      </p:sp>
      <p:sp>
        <p:nvSpPr>
          <p:cNvPr id="4" name="Text Placeholder 3"/>
          <p:cNvSpPr>
            <a:spLocks noGrp="1"/>
          </p:cNvSpPr>
          <p:nvPr>
            <p:ph type="body" sz="quarter" idx="10"/>
          </p:nvPr>
        </p:nvSpPr>
        <p:spPr/>
        <p:txBody>
          <a:bodyPr>
            <a:normAutofit lnSpcReduction="10000"/>
          </a:bodyPr>
          <a:lstStyle/>
          <a:p>
            <a:r>
              <a:rPr lang="en-US" dirty="0" smtClean="0"/>
              <a:t>MONEY HABITS</a:t>
            </a:r>
            <a:endParaRPr lang="en-US" dirty="0"/>
          </a:p>
        </p:txBody>
      </p:sp>
      <p:sp>
        <p:nvSpPr>
          <p:cNvPr id="5" name="Text Placeholder 4"/>
          <p:cNvSpPr>
            <a:spLocks noGrp="1"/>
          </p:cNvSpPr>
          <p:nvPr>
            <p:ph type="body" sz="quarter" idx="11"/>
          </p:nvPr>
        </p:nvSpPr>
        <p:spPr>
          <a:xfrm>
            <a:off x="457200" y="2209800"/>
            <a:ext cx="5029200" cy="381000"/>
          </a:xfrm>
        </p:spPr>
        <p:txBody>
          <a:bodyPr>
            <a:normAutofit fontScale="92500" lnSpcReduction="20000"/>
          </a:bodyPr>
          <a:lstStyle/>
          <a:p>
            <a:r>
              <a:rPr lang="en-US" dirty="0" smtClean="0"/>
              <a:t>PERSONAL SAVINGS AMOUNTS:</a:t>
            </a:r>
            <a:endParaRPr lang="en-US" dirty="0"/>
          </a:p>
        </p:txBody>
      </p:sp>
    </p:spTree>
    <p:extLst>
      <p:ext uri="{BB962C8B-B14F-4D97-AF65-F5344CB8AC3E}">
        <p14:creationId xmlns="" xmlns:p14="http://schemas.microsoft.com/office/powerpoint/2010/main" val="4156373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UNACCOUNTED</a:t>
            </a:r>
            <a:endParaRPr lang="en-US" sz="4800" dirty="0"/>
          </a:p>
        </p:txBody>
      </p:sp>
      <p:sp>
        <p:nvSpPr>
          <p:cNvPr id="3" name="Content Placeholder 2"/>
          <p:cNvSpPr>
            <a:spLocks noGrp="1"/>
          </p:cNvSpPr>
          <p:nvPr>
            <p:ph idx="1"/>
          </p:nvPr>
        </p:nvSpPr>
        <p:spPr>
          <a:xfrm>
            <a:off x="457200" y="2286000"/>
            <a:ext cx="8229600" cy="2743200"/>
          </a:xfrm>
        </p:spPr>
        <p:txBody>
          <a:bodyPr>
            <a:normAutofit fontScale="92500" lnSpcReduction="20000"/>
          </a:bodyPr>
          <a:lstStyle/>
          <a:p>
            <a:pPr>
              <a:buClr>
                <a:srgbClr val="97E519"/>
              </a:buClr>
              <a:buFont typeface="Webdings" pitchFamily="18" charset="2"/>
              <a:buChar char="/"/>
            </a:pPr>
            <a:r>
              <a:rPr lang="en-US" dirty="0"/>
              <a:t>4-year, Private = $27,293 per </a:t>
            </a:r>
            <a:r>
              <a:rPr lang="en-US" dirty="0" smtClean="0"/>
              <a:t>year! </a:t>
            </a:r>
          </a:p>
          <a:p>
            <a:pPr marL="400050" lvl="1" indent="0">
              <a:buClr>
                <a:srgbClr val="97E519"/>
              </a:buClr>
              <a:buNone/>
            </a:pPr>
            <a:r>
              <a:rPr lang="en-US" b="1" dirty="0" smtClean="0"/>
              <a:t>increasing </a:t>
            </a:r>
            <a:r>
              <a:rPr lang="en-US" b="1" dirty="0"/>
              <a:t>at 3% annually</a:t>
            </a:r>
          </a:p>
          <a:p>
            <a:pPr>
              <a:buClr>
                <a:srgbClr val="97E519"/>
              </a:buClr>
              <a:buFont typeface="Webdings" pitchFamily="18" charset="2"/>
              <a:buChar char="/"/>
            </a:pPr>
            <a:r>
              <a:rPr lang="en-US" dirty="0" smtClean="0"/>
              <a:t>4-year</a:t>
            </a:r>
            <a:r>
              <a:rPr lang="en-US" dirty="0"/>
              <a:t>, Public = $11,990 (out-of-state) per </a:t>
            </a:r>
            <a:r>
              <a:rPr lang="en-US" dirty="0" smtClean="0"/>
              <a:t>year!</a:t>
            </a:r>
          </a:p>
          <a:p>
            <a:pPr marL="400050" lvl="1" indent="0">
              <a:buClr>
                <a:srgbClr val="97E519"/>
              </a:buClr>
              <a:buNone/>
            </a:pPr>
            <a:r>
              <a:rPr lang="en-US" b="1" dirty="0" smtClean="0"/>
              <a:t>increasing </a:t>
            </a:r>
            <a:r>
              <a:rPr lang="en-US" b="1" dirty="0"/>
              <a:t>at 5.6% annually</a:t>
            </a:r>
          </a:p>
          <a:p>
            <a:pPr>
              <a:buClr>
                <a:srgbClr val="97E519"/>
              </a:buClr>
              <a:buFont typeface="Webdings" pitchFamily="18" charset="2"/>
              <a:buChar char="/"/>
            </a:pPr>
            <a:r>
              <a:rPr lang="en-US" dirty="0" smtClean="0"/>
              <a:t>4-year</a:t>
            </a:r>
            <a:r>
              <a:rPr lang="en-US" dirty="0"/>
              <a:t>, Public = $7,605 (in-state) per </a:t>
            </a:r>
            <a:r>
              <a:rPr lang="en-US" dirty="0" smtClean="0"/>
              <a:t>year!</a:t>
            </a:r>
          </a:p>
          <a:p>
            <a:pPr marL="400050" lvl="1" indent="0">
              <a:buClr>
                <a:srgbClr val="97E519"/>
              </a:buClr>
              <a:buNone/>
            </a:pPr>
            <a:r>
              <a:rPr lang="en-US" b="1" dirty="0" smtClean="0"/>
              <a:t>increasing </a:t>
            </a:r>
            <a:r>
              <a:rPr lang="en-US" b="1" dirty="0"/>
              <a:t>at 5.6% annually</a:t>
            </a:r>
          </a:p>
          <a:p>
            <a:pPr>
              <a:buClr>
                <a:srgbClr val="97E519"/>
              </a:buClr>
              <a:buFont typeface="Webdings" pitchFamily="18" charset="2"/>
              <a:buChar char="/"/>
            </a:pPr>
            <a:r>
              <a:rPr lang="en-US" dirty="0" smtClean="0"/>
              <a:t>2-year</a:t>
            </a:r>
            <a:r>
              <a:rPr lang="en-US" dirty="0"/>
              <a:t>, Public = $2,713 per </a:t>
            </a:r>
            <a:r>
              <a:rPr lang="en-US" dirty="0" smtClean="0"/>
              <a:t>year!</a:t>
            </a:r>
          </a:p>
          <a:p>
            <a:pPr marL="400050" lvl="1" indent="0">
              <a:buClr>
                <a:srgbClr val="97E519"/>
              </a:buClr>
              <a:buNone/>
            </a:pPr>
            <a:r>
              <a:rPr lang="en-US" b="1" dirty="0" smtClean="0"/>
              <a:t>increasing </a:t>
            </a:r>
            <a:r>
              <a:rPr lang="en-US" b="1" dirty="0"/>
              <a:t>at 2.7% </a:t>
            </a:r>
            <a:r>
              <a:rPr lang="en-US" b="1" dirty="0" smtClean="0"/>
              <a:t>annually</a:t>
            </a:r>
            <a:endParaRPr lang="en-US" b="1" dirty="0"/>
          </a:p>
        </p:txBody>
      </p:sp>
      <p:sp>
        <p:nvSpPr>
          <p:cNvPr id="4" name="Text Placeholder 3"/>
          <p:cNvSpPr>
            <a:spLocks noGrp="1"/>
          </p:cNvSpPr>
          <p:nvPr>
            <p:ph type="body" sz="quarter" idx="10"/>
          </p:nvPr>
        </p:nvSpPr>
        <p:spPr/>
        <p:txBody>
          <a:bodyPr>
            <a:normAutofit lnSpcReduction="10000"/>
          </a:bodyPr>
          <a:lstStyle/>
          <a:p>
            <a:r>
              <a:rPr lang="en-US" dirty="0" smtClean="0"/>
              <a:t>FUTURE EXPENSES</a:t>
            </a:r>
            <a:endParaRPr lang="en-US" dirty="0"/>
          </a:p>
        </p:txBody>
      </p:sp>
      <p:sp>
        <p:nvSpPr>
          <p:cNvPr id="5" name="Text Placeholder 4"/>
          <p:cNvSpPr>
            <a:spLocks noGrp="1"/>
          </p:cNvSpPr>
          <p:nvPr>
            <p:ph type="body" sz="quarter" idx="11"/>
          </p:nvPr>
        </p:nvSpPr>
        <p:spPr>
          <a:xfrm>
            <a:off x="457200" y="1905000"/>
            <a:ext cx="5029200" cy="381000"/>
          </a:xfrm>
        </p:spPr>
        <p:txBody>
          <a:bodyPr>
            <a:normAutofit fontScale="92500" lnSpcReduction="20000"/>
          </a:bodyPr>
          <a:lstStyle/>
          <a:p>
            <a:r>
              <a:rPr lang="en-US" dirty="0" smtClean="0"/>
              <a:t>Cost of Collage</a:t>
            </a:r>
            <a:endParaRPr lang="en-US" dirty="0"/>
          </a:p>
        </p:txBody>
      </p:sp>
      <p:sp>
        <p:nvSpPr>
          <p:cNvPr id="10" name="TextBox 9"/>
          <p:cNvSpPr txBox="1"/>
          <p:nvPr/>
        </p:nvSpPr>
        <p:spPr>
          <a:xfrm>
            <a:off x="609600" y="4800600"/>
            <a:ext cx="8229600" cy="914400"/>
          </a:xfrm>
          <a:prstGeom prst="rect">
            <a:avLst/>
          </a:prstGeom>
        </p:spPr>
        <p:txBody>
          <a:bodyPr vert="horz" wrap="square" lIns="91440" tIns="45720" rIns="91440" bIns="45720" rtlCol="0" anchor="ctr">
            <a:normAutofit/>
          </a:bodyPr>
          <a:lstStyle/>
          <a:p>
            <a:pPr>
              <a:spcBef>
                <a:spcPct val="0"/>
              </a:spcBef>
            </a:pPr>
            <a:r>
              <a:rPr lang="en-US" sz="1400" dirty="0" smtClean="0">
                <a:solidFill>
                  <a:schemeClr val="tx1">
                    <a:lumMod val="75000"/>
                    <a:lumOff val="25000"/>
                  </a:schemeClr>
                </a:solidFill>
                <a:ea typeface="+mj-ea"/>
                <a:cs typeface="+mj-cs"/>
              </a:rPr>
              <a:t>Source: http://www.collegeboard.com/student/pay/add-it-up/4494.html</a:t>
            </a:r>
          </a:p>
          <a:p>
            <a:pPr>
              <a:spcBef>
                <a:spcPct val="0"/>
              </a:spcBef>
            </a:pPr>
            <a:r>
              <a:rPr kumimoji="0" lang="en-US" sz="1400" b="0" i="0" u="none" strike="noStrike" kern="1200" cap="none" spc="0" normalizeH="0" baseline="0" noProof="0" dirty="0" smtClean="0">
                <a:ln>
                  <a:noFill/>
                </a:ln>
                <a:solidFill>
                  <a:schemeClr val="tx1">
                    <a:lumMod val="75000"/>
                    <a:lumOff val="25000"/>
                  </a:schemeClr>
                </a:solidFill>
                <a:effectLst/>
                <a:uLnTx/>
                <a:uFillTx/>
                <a:ea typeface="+mj-ea"/>
                <a:cs typeface="+mj-cs"/>
              </a:rPr>
              <a:t>Percent increase based on</a:t>
            </a:r>
            <a:r>
              <a:rPr kumimoji="0" lang="en-US" sz="1400" b="0" i="0" u="none" strike="noStrike" kern="1200" cap="none" spc="0" normalizeH="0" noProof="0" dirty="0" smtClean="0">
                <a:ln>
                  <a:noFill/>
                </a:ln>
                <a:solidFill>
                  <a:schemeClr val="tx1">
                    <a:lumMod val="75000"/>
                    <a:lumOff val="25000"/>
                  </a:schemeClr>
                </a:solidFill>
                <a:effectLst/>
                <a:uLnTx/>
                <a:uFillTx/>
                <a:ea typeface="+mj-ea"/>
                <a:cs typeface="+mj-cs"/>
              </a:rPr>
              <a:t> 2000-2001 to 2010-2011 </a:t>
            </a:r>
            <a:r>
              <a:rPr lang="en-US" sz="1400" dirty="0" smtClean="0">
                <a:solidFill>
                  <a:schemeClr val="tx1">
                    <a:lumMod val="75000"/>
                    <a:lumOff val="25000"/>
                  </a:schemeClr>
                </a:solidFill>
                <a:ea typeface="+mj-ea"/>
                <a:cs typeface="+mj-cs"/>
              </a:rPr>
              <a:t>increases listed at: http://trends.collegeboard.org/college_pricing/report_findings/indicator/40</a:t>
            </a:r>
            <a:endParaRPr kumimoji="0" lang="en-US" sz="1400" b="0" i="0" u="none" strike="noStrike" kern="1200" cap="none" spc="0" normalizeH="0" baseline="0" noProof="0" dirty="0" smtClean="0">
              <a:ln>
                <a:noFill/>
              </a:ln>
              <a:solidFill>
                <a:schemeClr val="tx1">
                  <a:lumMod val="75000"/>
                  <a:lumOff val="25000"/>
                </a:schemeClr>
              </a:solidFill>
              <a:effectLst/>
              <a:uLnTx/>
              <a:uFillTx/>
              <a:ea typeface="+mj-ea"/>
              <a:cs typeface="+mj-cs"/>
            </a:endParaRPr>
          </a:p>
        </p:txBody>
      </p:sp>
    </p:spTree>
    <p:extLst>
      <p:ext uri="{BB962C8B-B14F-4D97-AF65-F5344CB8AC3E}">
        <p14:creationId xmlns="" xmlns:p14="http://schemas.microsoft.com/office/powerpoint/2010/main" val="2113766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UNACCOUNTED</a:t>
            </a:r>
            <a:endParaRPr lang="en-US" sz="4800" dirty="0"/>
          </a:p>
        </p:txBody>
      </p:sp>
      <p:sp>
        <p:nvSpPr>
          <p:cNvPr id="3" name="Content Placeholder 2"/>
          <p:cNvSpPr>
            <a:spLocks noGrp="1"/>
          </p:cNvSpPr>
          <p:nvPr>
            <p:ph idx="1"/>
          </p:nvPr>
        </p:nvSpPr>
        <p:spPr>
          <a:xfrm>
            <a:off x="457200" y="2286000"/>
            <a:ext cx="8229600" cy="2743200"/>
          </a:xfrm>
        </p:spPr>
        <p:txBody>
          <a:bodyPr>
            <a:normAutofit/>
          </a:bodyPr>
          <a:lstStyle/>
          <a:p>
            <a:pPr>
              <a:buClr>
                <a:srgbClr val="97E519"/>
              </a:buClr>
              <a:buFont typeface="Webdings" pitchFamily="18" charset="2"/>
              <a:buChar char="/"/>
            </a:pPr>
            <a:r>
              <a:rPr lang="en-US" sz="2800" dirty="0"/>
              <a:t>Home repairs &amp; remodels</a:t>
            </a:r>
          </a:p>
          <a:p>
            <a:pPr>
              <a:buClr>
                <a:srgbClr val="97E519"/>
              </a:buClr>
              <a:buFont typeface="Webdings" pitchFamily="18" charset="2"/>
              <a:buChar char="/"/>
            </a:pPr>
            <a:r>
              <a:rPr lang="en-US" sz="2800" dirty="0"/>
              <a:t>Vehicle upgrades</a:t>
            </a:r>
          </a:p>
          <a:p>
            <a:pPr>
              <a:buClr>
                <a:srgbClr val="97E519"/>
              </a:buClr>
              <a:buFont typeface="Webdings" pitchFamily="18" charset="2"/>
              <a:buChar char="/"/>
            </a:pPr>
            <a:r>
              <a:rPr lang="en-US" sz="2800" dirty="0"/>
              <a:t>Emergency medical needs</a:t>
            </a:r>
            <a:endParaRPr lang="en-US" sz="2800" b="1" dirty="0"/>
          </a:p>
        </p:txBody>
      </p:sp>
      <p:sp>
        <p:nvSpPr>
          <p:cNvPr id="4" name="Text Placeholder 3"/>
          <p:cNvSpPr>
            <a:spLocks noGrp="1"/>
          </p:cNvSpPr>
          <p:nvPr>
            <p:ph type="body" sz="quarter" idx="10"/>
          </p:nvPr>
        </p:nvSpPr>
        <p:spPr/>
        <p:txBody>
          <a:bodyPr>
            <a:normAutofit lnSpcReduction="10000"/>
          </a:bodyPr>
          <a:lstStyle/>
          <a:p>
            <a:r>
              <a:rPr lang="en-US" dirty="0" smtClean="0"/>
              <a:t>FUTURE EXPENSES</a:t>
            </a:r>
            <a:endParaRPr lang="en-US" dirty="0"/>
          </a:p>
        </p:txBody>
      </p:sp>
    </p:spTree>
    <p:extLst>
      <p:ext uri="{BB962C8B-B14F-4D97-AF65-F5344CB8AC3E}">
        <p14:creationId xmlns="" xmlns:p14="http://schemas.microsoft.com/office/powerpoint/2010/main" val="2999228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FEA Themes">
      <a:dk1>
        <a:srgbClr val="131313"/>
      </a:dk1>
      <a:lt1>
        <a:sysClr val="window" lastClr="FFFFFF"/>
      </a:lt1>
      <a:dk2>
        <a:srgbClr val="414141"/>
      </a:dk2>
      <a:lt2>
        <a:srgbClr val="EEECE1"/>
      </a:lt2>
      <a:accent1>
        <a:srgbClr val="0070C0"/>
      </a:accent1>
      <a:accent2>
        <a:srgbClr val="92D050"/>
      </a:accent2>
      <a:accent3>
        <a:srgbClr val="73F200"/>
      </a:accent3>
      <a:accent4>
        <a:srgbClr val="99FF33"/>
      </a:accent4>
      <a:accent5>
        <a:srgbClr val="37FC16"/>
      </a:accent5>
      <a:accent6>
        <a:srgbClr val="5FBA46"/>
      </a:accent6>
      <a:hlink>
        <a:srgbClr val="99CC00"/>
      </a:hlink>
      <a:folHlink>
        <a:srgbClr val="99FF33"/>
      </a:folHlink>
    </a:clrScheme>
    <a:fontScheme name="Custom 1">
      <a:majorFont>
        <a:latin typeface="Arial"/>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4398</TotalTime>
  <Words>2609</Words>
  <Application>Microsoft Office PowerPoint</Application>
  <PresentationFormat>On-screen Show (4:3)</PresentationFormat>
  <Paragraphs>374</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FINANCIAL FITNESS</vt:lpstr>
      <vt:lpstr>Slide 2</vt:lpstr>
      <vt:lpstr>WHERE ?</vt:lpstr>
      <vt:lpstr>WHY ?</vt:lpstr>
      <vt:lpstr>COMMON CHALLENGES</vt:lpstr>
      <vt:lpstr>OVERWHELMING</vt:lpstr>
      <vt:lpstr>UNHEALTHY</vt:lpstr>
      <vt:lpstr>UNACCOUNTED</vt:lpstr>
      <vt:lpstr>UNACCOUNTED</vt:lpstr>
      <vt:lpstr>UNACCOUNTED</vt:lpstr>
      <vt:lpstr>OVERCOMING</vt:lpstr>
      <vt:lpstr>A PLAN VS. PRODUCTS</vt:lpstr>
      <vt:lpstr>COMPONENTS</vt:lpstr>
      <vt:lpstr>MONEY</vt:lpstr>
      <vt:lpstr>DEBT</vt:lpstr>
      <vt:lpstr>DEBT</vt:lpstr>
      <vt:lpstr>EMERGENCY</vt:lpstr>
      <vt:lpstr>LONG-TERM</vt:lpstr>
      <vt:lpstr>LONG-TERM</vt:lpstr>
      <vt:lpstr>ESTATE</vt:lpstr>
      <vt:lpstr>TAKE ACTION!</vt:lpstr>
      <vt:lpstr>THIS FINANCIAL FITNESS SEMINAR HAS BEEN BROUGHT TO YOU BY: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Wineminister</dc:creator>
  <cp:lastModifiedBy>Reception</cp:lastModifiedBy>
  <cp:revision>64</cp:revision>
  <dcterms:created xsi:type="dcterms:W3CDTF">2013-02-11T02:13:46Z</dcterms:created>
  <dcterms:modified xsi:type="dcterms:W3CDTF">2013-08-16T12:50:30Z</dcterms:modified>
</cp:coreProperties>
</file>